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7" r:id="rId2"/>
    <p:sldId id="258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10" autoAdjust="0"/>
  </p:normalViewPr>
  <p:slideViewPr>
    <p:cSldViewPr>
      <p:cViewPr varScale="1">
        <p:scale>
          <a:sx n="78" d="100"/>
          <a:sy n="78" d="100"/>
        </p:scale>
        <p:origin x="-16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Государственный долг</a:t>
            </a:r>
            <a:endParaRPr lang="ru-RU" sz="2000" dirty="0"/>
          </a:p>
        </c:rich>
      </c:tx>
      <c:layout>
        <c:manualLayout>
          <c:xMode val="edge"/>
          <c:yMode val="edge"/>
          <c:x val="0.22731754532597184"/>
          <c:y val="9.2825943316241725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9181183875744292E-2"/>
          <c:y val="0.27743043170641857"/>
          <c:w val="0.96711813006354974"/>
          <c:h val="0.719913978856150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Структра</c:v>
                </c:pt>
              </c:strCache>
            </c:strRef>
          </c:tx>
          <c:explosion val="25"/>
          <c:dPt>
            <c:idx val="0"/>
            <c:explosion val="9"/>
          </c:dPt>
          <c:dPt>
            <c:idx val="1"/>
            <c:explosion val="14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5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2">
                            <a:lumMod val="50000"/>
                          </a:schemeClr>
                        </a:solidFill>
                      </a:defRPr>
                    </a:pPr>
                    <a:r>
                      <a:rPr lang="en-US" smtClean="0"/>
                      <a:t>26,5%</a:t>
                    </a:r>
                    <a:endParaRPr lang="en-US" dirty="0"/>
                  </a:p>
                </c:rich>
              </c:tx>
              <c:numFmt formatCode="0.0%" sourceLinked="0"/>
              <c:spPr/>
              <c:showPercent val="1"/>
            </c:dLbl>
            <c:dLbl>
              <c:idx val="1"/>
              <c:layout>
                <c:manualLayout>
                  <c:x val="9.9027020677120089E-2"/>
                  <c:y val="-9.360089376034308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2"/>
              <c:layout>
                <c:manualLayout>
                  <c:x val="0.1565741329287639"/>
                  <c:y val="-6.8712942713967509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Percent val="1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Кредиты кредитных организаций </c:v>
                </c:pt>
                <c:pt idx="1">
                  <c:v>Бюджетные кредиты</c:v>
                </c:pt>
                <c:pt idx="2">
                  <c:v>Государственные гарантии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26.5</c:v>
                </c:pt>
                <c:pt idx="1">
                  <c:v>73.099999999999994</c:v>
                </c:pt>
                <c:pt idx="2">
                  <c:v>0.4</c:v>
                </c:pt>
              </c:numCache>
            </c:numRef>
          </c:val>
        </c:ser>
        <c:dLbls>
          <c:showPercent val="1"/>
        </c:dLbls>
      </c:pie3DChart>
      <c:spPr>
        <a:noFill/>
      </c:spPr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.20207044390331858"/>
          <c:y val="7.3907723703214384E-2"/>
          <c:w val="0.76553538677851862"/>
          <c:h val="0.17035954338406845"/>
        </c:manualLayout>
      </c:layout>
      <c:txPr>
        <a:bodyPr/>
        <a:lstStyle/>
        <a:p>
          <a:pPr rtl="0">
            <a:defRPr sz="170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Муниципальный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долг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060200050631898"/>
          <c:y val="9.282594331624143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0934645317454397E-2"/>
          <c:y val="0.27949221854491318"/>
          <c:w val="0.93860882488466668"/>
          <c:h val="0.692586423145960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1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spPr>
              <a:solidFill>
                <a:srgbClr val="A5644E">
                  <a:lumMod val="50000"/>
                </a:srgbClr>
              </a:solidFill>
            </c:spPr>
          </c:dPt>
          <c:dLbls>
            <c:dLbl>
              <c:idx val="0"/>
              <c:layout>
                <c:manualLayout>
                  <c:x val="3.9065856473461252E-2"/>
                  <c:y val="-0.18331112762444746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8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showPercent val="1"/>
            </c:dLbl>
            <c:dLbl>
              <c:idx val="1"/>
              <c:layout>
                <c:manualLayout>
                  <c:x val="-7.6253103337865377E-2"/>
                  <c:y val="-2.7228636598572796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16,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showPercent val="1"/>
            </c:dLbl>
            <c:dLbl>
              <c:idx val="2"/>
              <c:layout>
                <c:manualLayout>
                  <c:x val="0.19693690682820394"/>
                  <c:y val="-0.11564413164619169"/>
                </c:manualLayout>
              </c:layout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numFmt formatCode="0.0%" sourceLinked="0"/>
            <c:spPr>
              <a:solidFill>
                <a:srgbClr val="FBEEC9">
                  <a:alpha val="0"/>
                </a:srgbClr>
              </a:solidFill>
            </c:spPr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Кредиты кредитных организаций</c:v>
                </c:pt>
                <c:pt idx="1">
                  <c:v>Бюджетные кредиты</c:v>
                </c:pt>
                <c:pt idx="2">
                  <c:v>Муниципальные гарантии 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82.1</c:v>
                </c:pt>
                <c:pt idx="1">
                  <c:v>16.5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10433977457640507"/>
          <c:y val="7.1588768457927193E-2"/>
          <c:w val="0.80345901204537684"/>
          <c:h val="0.19265152895671542"/>
        </c:manualLayout>
      </c:layout>
      <c:txPr>
        <a:bodyPr/>
        <a:lstStyle/>
        <a:p>
          <a:pPr>
            <a:defRPr sz="1700" b="0" i="0" u="none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92F7A5-5437-4EAE-A94E-132111C64F1E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93016" cy="8640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государственного и муниципального долга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Кировской области по состоянию  на 01.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8.201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51520" y="1124744"/>
          <a:ext cx="4392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563454" y="1098766"/>
          <a:ext cx="4185010" cy="5498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80920" cy="792088"/>
          </a:xfrm>
          <a:effectLst>
            <a:outerShdw blurRad="50800" dist="50800" dir="5400000" sx="1000" sy="1000" algn="ctr" rotWithShape="0">
              <a:schemeClr val="tx2">
                <a:lumMod val="20000"/>
                <a:lumOff val="80000"/>
              </a:schemeClr>
            </a:outerShdw>
          </a:effectLst>
        </p:spPr>
        <p:txBody>
          <a:bodyPr wrap="square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государственном и муниципальном долге Кировской области по состоянию на 01.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8.201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39553" y="1383909"/>
          <a:ext cx="8064894" cy="435991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608511"/>
                <a:gridCol w="1800200"/>
                <a:gridCol w="1656183"/>
              </a:tblGrid>
              <a:tr h="4959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долговых обязательств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долг, тыс. рублей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долг, тыс. рублей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6283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Кредиты, полученные от кредитных организаций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6 900 000,00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3 193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8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75,1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  <a:endParaRPr kumimoji="0"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90446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кредиты, полученные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других бюджетов бюджетной системы Российской Федерации,</a:t>
                      </a:r>
                    </a:p>
                    <a:p>
                      <a:pPr algn="l"/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19 037 583,29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654 891,54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реструктурированные бюджетные</a:t>
                      </a:r>
                      <a:r>
                        <a:rPr lang="ru-RU" sz="1200" i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</a:t>
                      </a:r>
                      <a:endParaRPr lang="ru-RU" sz="12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16 537 583,29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821015">
                <a:tc>
                  <a:txBody>
                    <a:bodyPr/>
                    <a:lstStyle/>
                    <a:p>
                      <a:pPr algn="l"/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краткосрочные бюджетные  </a:t>
                      </a:r>
                      <a:r>
                        <a:rPr lang="en-US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</a:t>
                      </a:r>
                      <a:r>
                        <a:rPr lang="en-US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пополнение </a:t>
                      </a:r>
                    </a:p>
                    <a:p>
                      <a:pPr algn="l"/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остатков  средств  на счетах бюджетов </a:t>
                      </a:r>
                    </a:p>
                    <a:p>
                      <a:pPr algn="l"/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субъектов  Российской Федерации  (местных бюджетов)</a:t>
                      </a:r>
                      <a:endParaRPr lang="ru-RU" sz="12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2 500 000,00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1" u="none" strike="noStrike" kern="120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572 </a:t>
                      </a:r>
                      <a:r>
                        <a:rPr kumimoji="0" lang="ru-RU" sz="1200" b="0" i="1" u="none" strike="noStrike" kern="120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400,00</a:t>
                      </a:r>
                      <a:endParaRPr kumimoji="0" lang="ru-RU" sz="1200" b="0" i="1" u="none" strike="noStrike" kern="12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7845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(муниципальные) г</a:t>
                      </a: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арантии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2 994,71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54 635,01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7093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26 0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0 5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78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3 903 401,73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1421</TotalTime>
  <Words>145</Words>
  <Application>Microsoft Office PowerPoint</Application>
  <PresentationFormat>Экран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Структура государственного и муниципального долга  Кировской области по состоянию  на 01.08.2018</vt:lpstr>
      <vt:lpstr>Информация о государственном и муниципальном долге Кировской области по состоянию на 01.08.2018</vt:lpstr>
    </vt:vector>
  </TitlesOfParts>
  <Company>Департамент финансов Кировской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Долговые обязательства Кировской области</dc:title>
  <dc:creator>smorkalova</dc:creator>
  <cp:lastModifiedBy>cheshuina</cp:lastModifiedBy>
  <cp:revision>193</cp:revision>
  <dcterms:created xsi:type="dcterms:W3CDTF">2016-03-15T07:52:22Z</dcterms:created>
  <dcterms:modified xsi:type="dcterms:W3CDTF">2018-08-16T16:38:32Z</dcterms:modified>
</cp:coreProperties>
</file>