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20" r:id="rId1"/>
  </p:sldMasterIdLst>
  <p:sldIdLst>
    <p:sldId id="257" r:id="rId2"/>
    <p:sldId id="258" r:id="rId3"/>
  </p:sldIdLst>
  <p:sldSz cx="9144000" cy="6858000" type="screen4x3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36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1" autoAdjust="0"/>
    <p:restoredTop sz="86431" autoAdjust="0"/>
  </p:normalViewPr>
  <p:slideViewPr>
    <p:cSldViewPr>
      <p:cViewPr varScale="1">
        <p:scale>
          <a:sx n="100" d="100"/>
          <a:sy n="100" d="100"/>
        </p:scale>
        <p:origin x="-19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ru-RU" sz="2000" dirty="0" smtClean="0"/>
              <a:t>Государственный долг</a:t>
            </a:r>
            <a:endParaRPr lang="ru-RU" sz="2000" dirty="0"/>
          </a:p>
        </c:rich>
      </c:tx>
      <c:layout>
        <c:manualLayout>
          <c:xMode val="edge"/>
          <c:yMode val="edge"/>
          <c:x val="0.22731754532597218"/>
          <c:y val="9.2825943316242297E-3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9420282992235838E-2"/>
          <c:y val="0.26675513950280927"/>
          <c:w val="0.94687908083072736"/>
          <c:h val="0.7036694387758085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Структра</c:v>
                </c:pt>
              </c:strCache>
            </c:strRef>
          </c:tx>
          <c:spPr>
            <a:ln>
              <a:solidFill>
                <a:schemeClr val="bg2">
                  <a:lumMod val="25000"/>
                </a:schemeClr>
              </a:solidFill>
            </a:ln>
          </c:spPr>
          <c:explosion val="25"/>
          <c:dPt>
            <c:idx val="0"/>
            <c:bubble3D val="0"/>
            <c:explosion val="9"/>
            <c:spPr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c:spPr>
          </c:dPt>
          <c:dPt>
            <c:idx val="1"/>
            <c:bubble3D val="0"/>
            <c:explosion val="14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c:spPr>
          </c:dPt>
          <c:dPt>
            <c:idx val="2"/>
            <c:bubble3D val="0"/>
            <c:spPr>
              <a:solidFill>
                <a:schemeClr val="accent2">
                  <a:lumMod val="5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c:spPr>
          </c:dPt>
          <c:dLbls>
            <c:dLbl>
              <c:idx val="0"/>
              <c:numFmt formatCode="0.0%" sourceLinked="0"/>
              <c:spPr/>
              <c:txPr>
                <a:bodyPr/>
                <a:lstStyle/>
                <a:p>
                  <a:pPr>
                    <a:defRPr sz="1900" b="1" baseline="0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9733121638579354"/>
                  <c:y val="-0.10056283950906038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900" b="1" baseline="0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565741329287639"/>
                  <c:y val="-6.8712942713967509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900" b="1" baseline="0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900" baseline="0" smtClean="0">
                        <a:solidFill>
                          <a:schemeClr val="bg1"/>
                        </a:solidFill>
                      </a:rPr>
                      <a:t>0</a:t>
                    </a:r>
                    <a:r>
                      <a:rPr lang="ru-RU" baseline="0" smtClean="0">
                        <a:solidFill>
                          <a:schemeClr val="bg1"/>
                        </a:solidFill>
                      </a:rPr>
                      <a:t>,</a:t>
                    </a:r>
                    <a:r>
                      <a:rPr lang="en-US" baseline="0" smtClean="0">
                        <a:solidFill>
                          <a:schemeClr val="bg1"/>
                        </a:solidFill>
                      </a:rPr>
                      <a:t>0%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900" b="1"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2"/>
                <c:pt idx="0">
                  <c:v>Кредиты кредитных организаций </c:v>
                </c:pt>
                <c:pt idx="1">
                  <c:v>Бюджетные кредиты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28.9</c:v>
                </c:pt>
                <c:pt idx="1">
                  <c:v>71.099999999999994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2"/>
                <c:pt idx="0">
                  <c:v>Кредиты кредитных организаций </c:v>
                </c:pt>
                <c:pt idx="1">
                  <c:v>Бюджетные кредиты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</c:spPr>
    </c:plotArea>
    <c:legend>
      <c:legendPos val="t"/>
      <c:legendEntry>
        <c:idx val="0"/>
        <c:txPr>
          <a:bodyPr/>
          <a:lstStyle/>
          <a:p>
            <a:pPr rtl="0">
              <a:defRPr sz="1700">
                <a:solidFill>
                  <a:schemeClr val="tx2">
                    <a:lumMod val="50000"/>
                  </a:schemeClr>
                </a:solidFill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 rtl="0">
              <a:defRPr sz="1700">
                <a:solidFill>
                  <a:schemeClr val="tx2">
                    <a:lumMod val="50000"/>
                  </a:schemeClr>
                </a:solidFill>
              </a:defRPr>
            </a:pPr>
            <a:endParaRPr lang="ru-RU"/>
          </a:p>
        </c:txPr>
      </c:legendEntry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14713574630141291"/>
          <c:y val="7.1587075120308333E-2"/>
          <c:w val="0.76553538677851862"/>
          <c:h val="0.13090851747466656"/>
        </c:manualLayout>
      </c:layout>
      <c:overlay val="0"/>
      <c:txPr>
        <a:bodyPr/>
        <a:lstStyle/>
        <a:p>
          <a:pPr rtl="0">
            <a:defRPr sz="1700">
              <a:solidFill>
                <a:schemeClr val="tx2">
                  <a:lumMod val="50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Муниципальный</a:t>
            </a:r>
            <a:r>
              <a:rPr lang="ru-RU" sz="2000" baseline="0" dirty="0" smtClean="0">
                <a:latin typeface="Times New Roman" pitchFamily="18" charset="0"/>
                <a:cs typeface="Times New Roman" pitchFamily="18" charset="0"/>
              </a:rPr>
              <a:t> долг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9060200050631898"/>
          <c:y val="9.2825943316241812E-3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9844516500557942E-4"/>
          <c:y val="0.24946631734049446"/>
          <c:w val="0.99930155483499439"/>
          <c:h val="0.7364704307616539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bg2">
                  <a:lumMod val="25000"/>
                </a:schemeClr>
              </a:solidFill>
            </a:ln>
          </c:spPr>
          <c:explosion val="19"/>
          <c:dPt>
            <c:idx val="0"/>
            <c:bubble3D val="0"/>
            <c:spPr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c:spPr>
          </c:dPt>
          <c:dPt>
            <c:idx val="1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c:spPr>
          </c:dPt>
          <c:dPt>
            <c:idx val="2"/>
            <c:bubble3D val="0"/>
            <c:spPr>
              <a:solidFill>
                <a:schemeClr val="accent3">
                  <a:lumMod val="5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-0.10659687790471255"/>
                  <c:y val="-0.1879304970405121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7.6253103337865377E-2"/>
                  <c:y val="-2.722863659857279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3624387994293921"/>
                  <c:y val="-6.71407158131199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3.7732526326101981E-2"/>
                  <c:y val="-9.792535753737420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spPr>
              <a:solidFill>
                <a:srgbClr val="FBEEC9">
                  <a:alpha val="0"/>
                </a:srgbClr>
              </a:solidFill>
            </c:spPr>
            <c:txPr>
              <a:bodyPr/>
              <a:lstStyle/>
              <a:p>
                <a:pPr>
                  <a:defRPr sz="1900"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Кредиты кредитных организаций</c:v>
                </c:pt>
                <c:pt idx="1">
                  <c:v>Бюджетные кредиты</c:v>
                </c:pt>
                <c:pt idx="2">
                  <c:v>Муниципальные гарантии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91.7</c:v>
                </c:pt>
                <c:pt idx="1">
                  <c:v>7.9</c:v>
                </c:pt>
                <c:pt idx="2">
                  <c:v>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egendEntry>
        <c:idx val="0"/>
        <c:txPr>
          <a:bodyPr/>
          <a:lstStyle/>
          <a:p>
            <a:pPr>
              <a:defRPr sz="1700" b="0" i="0" u="none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700" b="0" i="0" u="none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700" b="0" i="0" u="none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10433977457640525"/>
          <c:y val="7.1588768457927193E-2"/>
          <c:w val="0.80345901204537895"/>
          <c:h val="0.18110310541655619"/>
        </c:manualLayout>
      </c:layout>
      <c:overlay val="0"/>
      <c:txPr>
        <a:bodyPr/>
        <a:lstStyle/>
        <a:p>
          <a:pPr>
            <a:defRPr sz="1700" b="0" i="0" u="none">
              <a:solidFill>
                <a:srgbClr val="4B3601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92F7A5-5437-4EAE-A94E-132111C64F1E}" type="datetimeFigureOut">
              <a:rPr lang="ru-RU" smtClean="0"/>
              <a:pPr/>
              <a:t>15.07.2020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92F7A5-5437-4EAE-A94E-132111C64F1E}" type="datetimeFigureOut">
              <a:rPr lang="ru-RU" smtClean="0"/>
              <a:pPr/>
              <a:t>15.07.2020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92F7A5-5437-4EAE-A94E-132111C64F1E}" type="datetimeFigureOut">
              <a:rPr lang="ru-RU" smtClean="0"/>
              <a:pPr/>
              <a:t>15.07.2020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92F7A5-5437-4EAE-A94E-132111C64F1E}" type="datetimeFigureOut">
              <a:rPr lang="ru-RU" smtClean="0"/>
              <a:pPr/>
              <a:t>15.07.2020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92F7A5-5437-4EAE-A94E-132111C64F1E}" type="datetimeFigureOut">
              <a:rPr lang="ru-RU" smtClean="0"/>
              <a:pPr/>
              <a:t>15.07.2020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92F7A5-5437-4EAE-A94E-132111C64F1E}" type="datetimeFigureOut">
              <a:rPr lang="ru-RU" smtClean="0"/>
              <a:pPr/>
              <a:t>15.07.2020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92F7A5-5437-4EAE-A94E-132111C64F1E}" type="datetimeFigureOut">
              <a:rPr lang="ru-RU" smtClean="0"/>
              <a:pPr/>
              <a:t>15.07.2020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92F7A5-5437-4EAE-A94E-132111C64F1E}" type="datetimeFigureOut">
              <a:rPr lang="ru-RU" smtClean="0"/>
              <a:pPr/>
              <a:t>15.07.2020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92F7A5-5437-4EAE-A94E-132111C64F1E}" type="datetimeFigureOut">
              <a:rPr lang="ru-RU" smtClean="0"/>
              <a:pPr/>
              <a:t>15.07.2020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92F7A5-5437-4EAE-A94E-132111C64F1E}" type="datetimeFigureOut">
              <a:rPr lang="ru-RU" smtClean="0"/>
              <a:pPr/>
              <a:t>15.07.2020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92F7A5-5437-4EAE-A94E-132111C64F1E}" type="datetimeFigureOut">
              <a:rPr lang="ru-RU" smtClean="0"/>
              <a:pPr/>
              <a:t>15.07.2020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A92F7A5-5437-4EAE-A94E-132111C64F1E}" type="datetimeFigureOut">
              <a:rPr lang="ru-RU" smtClean="0"/>
              <a:pPr/>
              <a:t>15.07.2020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21" r:id="rId1"/>
    <p:sldLayoutId id="2147484622" r:id="rId2"/>
    <p:sldLayoutId id="2147484623" r:id="rId3"/>
    <p:sldLayoutId id="2147484624" r:id="rId4"/>
    <p:sldLayoutId id="2147484625" r:id="rId5"/>
    <p:sldLayoutId id="2147484626" r:id="rId6"/>
    <p:sldLayoutId id="2147484627" r:id="rId7"/>
    <p:sldLayoutId id="2147484628" r:id="rId8"/>
    <p:sldLayoutId id="2147484629" r:id="rId9"/>
    <p:sldLayoutId id="2147484630" r:id="rId10"/>
    <p:sldLayoutId id="21474846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8172400" cy="864096"/>
          </a:xfrm>
          <a:effectLst>
            <a:outerShdw blurRad="50800" dist="50800" dir="5400000" algn="ctr" rotWithShape="0">
              <a:schemeClr val="bg1"/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государственного и муниципального долга </a:t>
            </a:r>
            <a:b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Кировской области по состоянию на 01.07.2020</a:t>
            </a:r>
            <a:endParaRPr lang="ru-RU" sz="20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14236455"/>
              </p:ext>
            </p:extLst>
          </p:nvPr>
        </p:nvGraphicFramePr>
        <p:xfrm>
          <a:off x="683568" y="1196752"/>
          <a:ext cx="4392488" cy="5661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56633100"/>
              </p:ext>
            </p:extLst>
          </p:nvPr>
        </p:nvGraphicFramePr>
        <p:xfrm>
          <a:off x="4958333" y="1196752"/>
          <a:ext cx="4185010" cy="5498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9175" y="260648"/>
            <a:ext cx="8086725" cy="864096"/>
          </a:xfrm>
          <a:effectLst>
            <a:outerShdw blurRad="50800" dist="50800" dir="5400000" sx="1000" sy="1000" algn="ctr" rotWithShape="0">
              <a:schemeClr val="tx2">
                <a:lumMod val="20000"/>
                <a:lumOff val="80000"/>
              </a:schemeClr>
            </a:outerShdw>
          </a:effectLst>
        </p:spPr>
        <p:txBody>
          <a:bodyPr wrap="square"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Информация о государственном и муниципальном долге Кировской области по состоянию на 01.07.2020</a:t>
            </a:r>
            <a:endParaRPr lang="ru-RU" sz="20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40881518"/>
              </p:ext>
            </p:extLst>
          </p:nvPr>
        </p:nvGraphicFramePr>
        <p:xfrm>
          <a:off x="1115616" y="1275287"/>
          <a:ext cx="7942214" cy="4962025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467495"/>
                <a:gridCol w="1817213"/>
                <a:gridCol w="1657506"/>
              </a:tblGrid>
              <a:tr h="53932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Виды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долговых обязательств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Государственный долг, тыс. рублей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Муниципальный долг, тыс. рублей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607409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Государственные</a:t>
                      </a:r>
                      <a:r>
                        <a:rPr lang="ru-RU" sz="14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(муниципальные) ценные бумаги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i="0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+mn-ea"/>
                          <a:cs typeface="+mn-cs"/>
                        </a:rPr>
                        <a:t>1,00</a:t>
                      </a:r>
                      <a:endParaRPr kumimoji="0" lang="ru-RU" sz="1400" b="0" i="0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i="0" u="none" strike="noStrike" kern="1200" dirty="0" smtClean="0">
                          <a:solidFill>
                            <a:srgbClr val="4B3601"/>
                          </a:solidFill>
                          <a:latin typeface="Times New Roman"/>
                          <a:ea typeface="+mn-ea"/>
                          <a:cs typeface="+mn-cs"/>
                        </a:rPr>
                        <a:t>0,00</a:t>
                      </a:r>
                      <a:endParaRPr kumimoji="0" lang="ru-RU" sz="1400" b="0" i="0" u="none" strike="noStrike" kern="1200" dirty="0">
                        <a:solidFill>
                          <a:srgbClr val="4B360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79827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Кредиты, полученные от кредитных организаций 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i="0" u="none" strike="noStrike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+mn-ea"/>
                          <a:cs typeface="+mn-cs"/>
                        </a:rPr>
                        <a:t>7</a:t>
                      </a:r>
                      <a:r>
                        <a:rPr kumimoji="0" lang="en-US" sz="1400" b="0" i="0" u="none" strike="noStrike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+mn-ea"/>
                          <a:cs typeface="+mn-cs"/>
                        </a:rPr>
                        <a:t> 3</a:t>
                      </a:r>
                      <a:r>
                        <a:rPr kumimoji="0" lang="ru-RU" sz="1400" b="0" i="0" u="none" strike="noStrike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+mn-ea"/>
                          <a:cs typeface="+mn-cs"/>
                        </a:rPr>
                        <a:t>11 716,25</a:t>
                      </a:r>
                      <a:endParaRPr kumimoji="0" lang="ru-RU" sz="1400" b="0" i="0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i="0" u="none" strike="noStrike" kern="1200" dirty="0" smtClean="0">
                          <a:solidFill>
                            <a:srgbClr val="4B3601"/>
                          </a:solidFill>
                          <a:latin typeface="Times New Roman"/>
                          <a:ea typeface="+mn-ea"/>
                          <a:cs typeface="+mn-cs"/>
                        </a:rPr>
                        <a:t>3 768 898,19</a:t>
                      </a:r>
                      <a:endParaRPr kumimoji="0" lang="ru-RU" sz="1400" b="0" i="0" u="none" strike="noStrike" kern="1200" dirty="0">
                        <a:solidFill>
                          <a:srgbClr val="4B360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728091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Бюджетные кредиты, полученные</a:t>
                      </a:r>
                      <a:r>
                        <a:rPr lang="ru-RU" sz="14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от других бюджетов бюджетной системы Российской Федерации, </a:t>
                      </a:r>
                      <a:br>
                        <a:rPr lang="ru-RU" sz="14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i="0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+mn-ea"/>
                          <a:cs typeface="+mn-cs"/>
                        </a:rPr>
                        <a:t>17</a:t>
                      </a:r>
                      <a:r>
                        <a:rPr kumimoji="0" lang="ru-RU" sz="1400" b="0" i="0" u="none" strike="noStrike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+mn-ea"/>
                          <a:cs typeface="+mn-cs"/>
                        </a:rPr>
                        <a:t> 973 014,17</a:t>
                      </a:r>
                      <a:endParaRPr kumimoji="0" lang="ru-RU" sz="1400" b="0" i="0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1" u="none" strike="noStrike" kern="1200" dirty="0" smtClean="0">
                        <a:solidFill>
                          <a:srgbClr val="4B360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dirty="0" smtClean="0">
                          <a:solidFill>
                            <a:srgbClr val="4B3601"/>
                          </a:solidFill>
                          <a:latin typeface="Times New Roman"/>
                          <a:ea typeface="+mn-ea"/>
                          <a:cs typeface="+mn-cs"/>
                        </a:rPr>
                        <a:t>324</a:t>
                      </a:r>
                      <a:r>
                        <a:rPr kumimoji="0" lang="ru-RU" sz="1400" b="0" i="0" u="none" strike="noStrike" kern="1200" baseline="0" dirty="0" smtClean="0">
                          <a:solidFill>
                            <a:srgbClr val="4B3601"/>
                          </a:solidFill>
                          <a:latin typeface="Times New Roman"/>
                          <a:ea typeface="+mn-ea"/>
                          <a:cs typeface="+mn-cs"/>
                        </a:rPr>
                        <a:t> 357</a:t>
                      </a:r>
                      <a:r>
                        <a:rPr kumimoji="0" lang="ru-RU" sz="1400" b="0" i="0" u="none" strike="noStrike" kern="1200" dirty="0" smtClean="0">
                          <a:solidFill>
                            <a:srgbClr val="4B3601"/>
                          </a:solidFill>
                          <a:latin typeface="Times New Roman"/>
                          <a:ea typeface="+mn-ea"/>
                          <a:cs typeface="+mn-cs"/>
                        </a:rPr>
                        <a:t>,80</a:t>
                      </a:r>
                    </a:p>
                    <a:p>
                      <a:pPr marL="0" algn="ctr" rtl="0" eaLnBrk="1" fontAlgn="ctr" latinLnBrk="0" hangingPunct="1"/>
                      <a:endParaRPr kumimoji="0" lang="ru-RU" sz="1400" b="0" i="0" u="none" strike="noStrike" kern="1200" dirty="0">
                        <a:solidFill>
                          <a:srgbClr val="4B360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623754">
                <a:tc>
                  <a:txBody>
                    <a:bodyPr/>
                    <a:lstStyle/>
                    <a:p>
                      <a:pPr marL="360000" algn="l">
                        <a:spcBef>
                          <a:spcPts val="200"/>
                        </a:spcBef>
                      </a:pPr>
                      <a:r>
                        <a:rPr lang="ru-RU" sz="1200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реструктурированные бюджетные</a:t>
                      </a:r>
                      <a:r>
                        <a:rPr lang="ru-RU" sz="1200" i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кредиты</a:t>
                      </a:r>
                      <a:endParaRPr kumimoji="0" lang="ru-RU" sz="1200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i="1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+mn-ea"/>
                          <a:cs typeface="+mn-cs"/>
                        </a:rPr>
                        <a:t>14 973 014,17</a:t>
                      </a:r>
                      <a:endParaRPr kumimoji="0" lang="ru-RU" sz="1400" b="0" i="1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i="1" u="none" strike="noStrike" kern="1200" dirty="0" smtClean="0">
                          <a:solidFill>
                            <a:srgbClr val="4B3601"/>
                          </a:solidFill>
                          <a:latin typeface="Times New Roman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637080">
                <a:tc>
                  <a:txBody>
                    <a:bodyPr/>
                    <a:lstStyle/>
                    <a:p>
                      <a:pPr marL="360000" algn="l">
                        <a:spcBef>
                          <a:spcPts val="200"/>
                        </a:spcBef>
                      </a:pPr>
                      <a:r>
                        <a:rPr lang="ru-RU" sz="1200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краткосрочные бюджетные</a:t>
                      </a:r>
                      <a:r>
                        <a:rPr lang="en-US" sz="1200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кредиты</a:t>
                      </a:r>
                      <a:r>
                        <a:rPr lang="en-US" sz="1200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пополнение остатков  средств  на счетах бюджетов субъектов  Российской Федерации  (местных бюджетов)</a:t>
                      </a:r>
                      <a:endParaRPr lang="ru-RU" sz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i="1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+mn-ea"/>
                          <a:cs typeface="+mn-cs"/>
                        </a:rPr>
                        <a:t>3 000 000,00</a:t>
                      </a:r>
                      <a:endParaRPr kumimoji="0" lang="ru-RU" sz="1400" b="0" i="1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i="1" u="none" strike="noStrike" kern="1200" baseline="0" dirty="0" smtClean="0">
                          <a:solidFill>
                            <a:srgbClr val="4B3601"/>
                          </a:solidFill>
                          <a:latin typeface="Times New Roman"/>
                          <a:ea typeface="+mn-ea"/>
                          <a:cs typeface="+mn-cs"/>
                        </a:rPr>
                        <a:t>300 000,00</a:t>
                      </a:r>
                      <a:endParaRPr kumimoji="0" lang="ru-RU" sz="1400" b="0" i="1" u="none" strike="noStrike" kern="1200" dirty="0">
                        <a:solidFill>
                          <a:srgbClr val="4B360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542637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Государственные</a:t>
                      </a:r>
                      <a:r>
                        <a:rPr lang="ru-RU" sz="14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(муниципальные) г</a:t>
                      </a:r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арантии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i="0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+mn-ea"/>
                          <a:cs typeface="+mn-cs"/>
                        </a:rPr>
                        <a:t>0,00</a:t>
                      </a:r>
                      <a:endParaRPr kumimoji="0" lang="ru-RU" sz="1400" b="0" i="0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i="0" u="none" strike="noStrike" kern="1200" dirty="0" smtClean="0">
                          <a:solidFill>
                            <a:srgbClr val="4B3601"/>
                          </a:solidFill>
                          <a:latin typeface="Times New Roman"/>
                          <a:ea typeface="+mn-ea"/>
                          <a:cs typeface="+mn-cs"/>
                        </a:rPr>
                        <a:t>16 210,95</a:t>
                      </a:r>
                      <a:endParaRPr kumimoji="0" lang="ru-RU" sz="1400" b="0" i="0" u="none" strike="noStrike" kern="1200" dirty="0">
                        <a:solidFill>
                          <a:srgbClr val="4B360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479035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i="0" u="none" strike="noStrike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+mn-ea"/>
                          <a:cs typeface="+mn-cs"/>
                        </a:rPr>
                        <a:t>25 284 731,42</a:t>
                      </a:r>
                      <a:endParaRPr kumimoji="0" lang="ru-RU" sz="1400" b="0" i="0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i="0" u="none" strike="noStrike" kern="1200" dirty="0" smtClean="0">
                          <a:solidFill>
                            <a:srgbClr val="4B3601"/>
                          </a:solidFill>
                          <a:latin typeface="Times New Roman"/>
                          <a:ea typeface="+mn-ea"/>
                          <a:cs typeface="+mn-cs"/>
                        </a:rPr>
                        <a:t>4 109</a:t>
                      </a:r>
                      <a:r>
                        <a:rPr kumimoji="0" lang="ru-RU" sz="1400" b="0" i="0" u="none" strike="noStrike" kern="1200" baseline="0" dirty="0" smtClean="0">
                          <a:solidFill>
                            <a:srgbClr val="4B3601"/>
                          </a:solidFill>
                          <a:latin typeface="Times New Roman"/>
                          <a:ea typeface="+mn-ea"/>
                          <a:cs typeface="+mn-cs"/>
                        </a:rPr>
                        <a:t> 466</a:t>
                      </a:r>
                      <a:r>
                        <a:rPr kumimoji="0" lang="ru-RU" sz="1400" b="0" i="0" u="none" strike="noStrike" kern="1200" dirty="0" smtClean="0">
                          <a:solidFill>
                            <a:srgbClr val="4B3601"/>
                          </a:solidFill>
                          <a:latin typeface="Times New Roman"/>
                          <a:ea typeface="+mn-ea"/>
                          <a:cs typeface="+mn-cs"/>
                        </a:rPr>
                        <a:t>,94</a:t>
                      </a:r>
                      <a:endParaRPr kumimoji="0" lang="ru-RU" sz="1400" b="0" i="0" u="none" strike="noStrike" kern="1200" dirty="0">
                        <a:solidFill>
                          <a:srgbClr val="4B360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2360</TotalTime>
  <Words>132</Words>
  <Application>Microsoft Office PowerPoint</Application>
  <PresentationFormat>Экран (4:3)</PresentationFormat>
  <Paragraphs>35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Солнцестояние</vt:lpstr>
      <vt:lpstr>Структура государственного и муниципального долга  Кировской области по состоянию на 01.07.2020</vt:lpstr>
      <vt:lpstr>Информация о государственном и муниципальном долге Кировской области по состоянию на 01.07.2020</vt:lpstr>
    </vt:vector>
  </TitlesOfParts>
  <Company>Департамент финансов Кировской области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Долговые обязательства Кировской области</dc:title>
  <dc:creator>smorkalova</dc:creator>
  <cp:lastModifiedBy>Нелюбина Татьяна Владимировна</cp:lastModifiedBy>
  <cp:revision>296</cp:revision>
  <cp:lastPrinted>2020-07-15T08:09:00Z</cp:lastPrinted>
  <dcterms:created xsi:type="dcterms:W3CDTF">2016-03-15T07:52:22Z</dcterms:created>
  <dcterms:modified xsi:type="dcterms:W3CDTF">2020-07-15T09:30:19Z</dcterms:modified>
</cp:coreProperties>
</file>