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345" r:id="rId3"/>
    <p:sldId id="346" r:id="rId4"/>
    <p:sldId id="323" r:id="rId5"/>
    <p:sldId id="347" r:id="rId6"/>
    <p:sldId id="324" r:id="rId7"/>
    <p:sldId id="348" r:id="rId8"/>
    <p:sldId id="351" r:id="rId9"/>
    <p:sldId id="344" r:id="rId10"/>
    <p:sldId id="350" r:id="rId11"/>
    <p:sldId id="354" r:id="rId12"/>
    <p:sldId id="355" r:id="rId13"/>
    <p:sldId id="353" r:id="rId14"/>
    <p:sldId id="287" r:id="rId15"/>
  </p:sldIdLst>
  <p:sldSz cx="9144000" cy="6858000" type="screen4x3"/>
  <p:notesSz cx="9940925" cy="6808788"/>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0099"/>
    <a:srgbClr val="CC00CC"/>
    <a:srgbClr val="008000"/>
    <a:srgbClr val="3399FF"/>
    <a:srgbClr val="66FF33"/>
    <a:srgbClr val="CC3300"/>
    <a:srgbClr val="FF9999"/>
    <a:srgbClr val="FFFF00"/>
    <a:srgbClr val="FF66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026" autoAdjust="0"/>
    <p:restoredTop sz="94713" autoAdjust="0"/>
  </p:normalViewPr>
  <p:slideViewPr>
    <p:cSldViewPr>
      <p:cViewPr>
        <p:scale>
          <a:sx n="110" d="100"/>
          <a:sy n="110" d="100"/>
        </p:scale>
        <p:origin x="-1650" y="-90"/>
      </p:cViewPr>
      <p:guideLst>
        <p:guide orient="horz" pos="2880"/>
        <p:guide pos="216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1" y="0"/>
            <a:ext cx="4307734" cy="340440"/>
          </a:xfrm>
          <a:prstGeom prst="rect">
            <a:avLst/>
          </a:prstGeom>
        </p:spPr>
        <p:txBody>
          <a:bodyPr vert="horz" lIns="91577" tIns="45789" rIns="91577" bIns="45789" rtlCol="0"/>
          <a:lstStyle>
            <a:lvl1pPr algn="l">
              <a:defRPr sz="1200"/>
            </a:lvl1pPr>
          </a:lstStyle>
          <a:p>
            <a:endParaRPr lang="ru-RU"/>
          </a:p>
        </p:txBody>
      </p:sp>
      <p:sp>
        <p:nvSpPr>
          <p:cNvPr id="3" name="Дата 2"/>
          <p:cNvSpPr>
            <a:spLocks noGrp="1"/>
          </p:cNvSpPr>
          <p:nvPr>
            <p:ph type="dt" idx="1"/>
          </p:nvPr>
        </p:nvSpPr>
        <p:spPr>
          <a:xfrm>
            <a:off x="5631466" y="0"/>
            <a:ext cx="4307734" cy="340440"/>
          </a:xfrm>
          <a:prstGeom prst="rect">
            <a:avLst/>
          </a:prstGeom>
        </p:spPr>
        <p:txBody>
          <a:bodyPr vert="horz" lIns="91577" tIns="45789" rIns="91577" bIns="45789" rtlCol="0"/>
          <a:lstStyle>
            <a:lvl1pPr algn="r">
              <a:defRPr sz="1200"/>
            </a:lvl1pPr>
          </a:lstStyle>
          <a:p>
            <a:fld id="{3966CD88-7FD4-42D9-980D-4AD6A5916849}" type="datetimeFigureOut">
              <a:rPr lang="ru-RU" smtClean="0"/>
              <a:pPr/>
              <a:t>19.12.2018</a:t>
            </a:fld>
            <a:endParaRPr lang="ru-RU"/>
          </a:p>
        </p:txBody>
      </p:sp>
      <p:sp>
        <p:nvSpPr>
          <p:cNvPr id="4" name="Образ слайда 3"/>
          <p:cNvSpPr>
            <a:spLocks noGrp="1" noRot="1" noChangeAspect="1"/>
          </p:cNvSpPr>
          <p:nvPr>
            <p:ph type="sldImg" idx="2"/>
          </p:nvPr>
        </p:nvSpPr>
        <p:spPr>
          <a:xfrm>
            <a:off x="3268663" y="511175"/>
            <a:ext cx="3403600" cy="2552700"/>
          </a:xfrm>
          <a:prstGeom prst="rect">
            <a:avLst/>
          </a:prstGeom>
          <a:noFill/>
          <a:ln w="12700">
            <a:solidFill>
              <a:prstClr val="black"/>
            </a:solidFill>
          </a:ln>
        </p:spPr>
        <p:txBody>
          <a:bodyPr vert="horz" lIns="91577" tIns="45789" rIns="91577" bIns="45789" rtlCol="0" anchor="ctr"/>
          <a:lstStyle/>
          <a:p>
            <a:endParaRPr lang="ru-RU"/>
          </a:p>
        </p:txBody>
      </p:sp>
      <p:sp>
        <p:nvSpPr>
          <p:cNvPr id="5" name="Заметки 4"/>
          <p:cNvSpPr>
            <a:spLocks noGrp="1"/>
          </p:cNvSpPr>
          <p:nvPr>
            <p:ph type="body" sz="quarter" idx="3"/>
          </p:nvPr>
        </p:nvSpPr>
        <p:spPr>
          <a:xfrm>
            <a:off x="994093" y="3234174"/>
            <a:ext cx="7952740" cy="3063955"/>
          </a:xfrm>
          <a:prstGeom prst="rect">
            <a:avLst/>
          </a:prstGeom>
        </p:spPr>
        <p:txBody>
          <a:bodyPr vert="horz" lIns="91577" tIns="45789" rIns="91577" bIns="45789"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1" y="6466773"/>
            <a:ext cx="4307734" cy="340440"/>
          </a:xfrm>
          <a:prstGeom prst="rect">
            <a:avLst/>
          </a:prstGeom>
        </p:spPr>
        <p:txBody>
          <a:bodyPr vert="horz" lIns="91577" tIns="45789" rIns="91577" bIns="45789" rtlCol="0" anchor="b"/>
          <a:lstStyle>
            <a:lvl1pPr algn="l">
              <a:defRPr sz="1200"/>
            </a:lvl1pPr>
          </a:lstStyle>
          <a:p>
            <a:endParaRPr lang="ru-RU"/>
          </a:p>
        </p:txBody>
      </p:sp>
      <p:sp>
        <p:nvSpPr>
          <p:cNvPr id="7" name="Номер слайда 6"/>
          <p:cNvSpPr>
            <a:spLocks noGrp="1"/>
          </p:cNvSpPr>
          <p:nvPr>
            <p:ph type="sldNum" sz="quarter" idx="5"/>
          </p:nvPr>
        </p:nvSpPr>
        <p:spPr>
          <a:xfrm>
            <a:off x="5631466" y="6466773"/>
            <a:ext cx="4307734" cy="340440"/>
          </a:xfrm>
          <a:prstGeom prst="rect">
            <a:avLst/>
          </a:prstGeom>
        </p:spPr>
        <p:txBody>
          <a:bodyPr vert="horz" lIns="91577" tIns="45789" rIns="91577" bIns="45789" rtlCol="0" anchor="b"/>
          <a:lstStyle>
            <a:lvl1pPr algn="r">
              <a:defRPr sz="1200"/>
            </a:lvl1pPr>
          </a:lstStyle>
          <a:p>
            <a:fld id="{57A46608-4D9A-4352-8933-A8A05C869CB0}" type="slidenum">
              <a:rPr lang="ru-RU" smtClean="0"/>
              <a:pPr/>
              <a:t>‹#›</a:t>
            </a:fld>
            <a:endParaRPr lang="ru-RU"/>
          </a:p>
        </p:txBody>
      </p:sp>
    </p:spTree>
    <p:extLst>
      <p:ext uri="{BB962C8B-B14F-4D97-AF65-F5344CB8AC3E}">
        <p14:creationId xmlns:p14="http://schemas.microsoft.com/office/powerpoint/2010/main" xmlns="" val="30743576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57A46608-4D9A-4352-8933-A8A05C869CB0}" type="slidenum">
              <a:rPr lang="ru-RU" smtClean="0"/>
              <a:pPr/>
              <a:t>9</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685800" y="2125980"/>
            <a:ext cx="7772400" cy="144018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371600" y="3840480"/>
            <a:ext cx="64008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D7D0AB7B-A576-4ABD-BE73-B3775F89E1C4}" type="datetime1">
              <a:rPr lang="en-US" smtClean="0"/>
              <a:pPr/>
              <a:t>12/19/2018</a:t>
            </a:fld>
            <a:endParaRPr lang="en-US"/>
          </a:p>
        </p:txBody>
      </p:sp>
      <p:sp>
        <p:nvSpPr>
          <p:cNvPr id="6" name="Holder 6"/>
          <p:cNvSpPr>
            <a:spLocks noGrp="1"/>
          </p:cNvSpPr>
          <p:nvPr>
            <p:ph type="sldNum" sz="quarter" idx="7"/>
          </p:nvPr>
        </p:nvSpPr>
        <p:spPr/>
        <p:txBody>
          <a:bodyPr lIns="0" tIns="0" rIns="0" bIns="0"/>
          <a:lstStyle>
            <a:lvl1pPr>
              <a:defRPr sz="1400" b="0" i="0">
                <a:solidFill>
                  <a:schemeClr val="tx1"/>
                </a:solidFill>
                <a:latin typeface="Arial"/>
                <a:cs typeface="Arial"/>
              </a:defRPr>
            </a:lvl1pPr>
          </a:lstStyle>
          <a:p>
            <a:pPr marL="124460">
              <a:lnSpc>
                <a:spcPts val="1520"/>
              </a:lnSpc>
            </a:pPr>
            <a:fld id="{81D60167-4931-47E6-BA6A-407CBD079E47}" type="slidenum">
              <a:rPr dirty="0"/>
              <a:pPr marL="124460">
                <a:lnSpc>
                  <a:spcPts val="1520"/>
                </a:lnSpc>
              </a:pPr>
              <a:t>‹#›</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400" b="1" i="0">
                <a:solidFill>
                  <a:schemeClr val="bg1"/>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sz="1500" b="0" i="0">
                <a:solidFill>
                  <a:srgbClr val="000471"/>
                </a:solidFill>
                <a:latin typeface="Arial"/>
                <a:cs typeface="Aria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9A92E36E-02D0-403B-833B-2A9720D342BD}" type="datetime1">
              <a:rPr lang="en-US" smtClean="0"/>
              <a:pPr/>
              <a:t>12/19/2018</a:t>
            </a:fld>
            <a:endParaRPr lang="en-US"/>
          </a:p>
        </p:txBody>
      </p:sp>
      <p:sp>
        <p:nvSpPr>
          <p:cNvPr id="6" name="Holder 6"/>
          <p:cNvSpPr>
            <a:spLocks noGrp="1"/>
          </p:cNvSpPr>
          <p:nvPr>
            <p:ph type="sldNum" sz="quarter" idx="7"/>
          </p:nvPr>
        </p:nvSpPr>
        <p:spPr/>
        <p:txBody>
          <a:bodyPr lIns="0" tIns="0" rIns="0" bIns="0"/>
          <a:lstStyle>
            <a:lvl1pPr>
              <a:defRPr sz="1400" b="0" i="0">
                <a:solidFill>
                  <a:schemeClr val="tx1"/>
                </a:solidFill>
                <a:latin typeface="Arial"/>
                <a:cs typeface="Arial"/>
              </a:defRPr>
            </a:lvl1pPr>
          </a:lstStyle>
          <a:p>
            <a:pPr marL="124460">
              <a:lnSpc>
                <a:spcPts val="1520"/>
              </a:lnSpc>
            </a:pPr>
            <a:fld id="{81D60167-4931-47E6-BA6A-407CBD079E47}" type="slidenum">
              <a:rPr dirty="0"/>
              <a:pPr marL="124460">
                <a:lnSpc>
                  <a:spcPts val="1520"/>
                </a:lnSpc>
              </a:pPr>
              <a:t>‹#›</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400" b="1" i="0">
                <a:solidFill>
                  <a:schemeClr val="bg1"/>
                </a:solidFill>
                <a:latin typeface="Arial"/>
                <a:cs typeface="Arial"/>
              </a:defRPr>
            </a:lvl1pPr>
          </a:lstStyle>
          <a:p>
            <a:endParaRPr/>
          </a:p>
        </p:txBody>
      </p:sp>
      <p:sp>
        <p:nvSpPr>
          <p:cNvPr id="3" name="Holder 3"/>
          <p:cNvSpPr>
            <a:spLocks noGrp="1"/>
          </p:cNvSpPr>
          <p:nvPr>
            <p:ph sz="half" idx="2"/>
          </p:nvPr>
        </p:nvSpPr>
        <p:spPr>
          <a:xfrm>
            <a:off x="457200" y="1577340"/>
            <a:ext cx="397764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60" y="1577340"/>
            <a:ext cx="397764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214A7B91-524E-4572-8CA8-D416193BEF83}" type="datetime1">
              <a:rPr lang="en-US" smtClean="0"/>
              <a:pPr/>
              <a:t>12/19/2018</a:t>
            </a:fld>
            <a:endParaRPr lang="en-US"/>
          </a:p>
        </p:txBody>
      </p:sp>
      <p:sp>
        <p:nvSpPr>
          <p:cNvPr id="7" name="Holder 7"/>
          <p:cNvSpPr>
            <a:spLocks noGrp="1"/>
          </p:cNvSpPr>
          <p:nvPr>
            <p:ph type="sldNum" sz="quarter" idx="7"/>
          </p:nvPr>
        </p:nvSpPr>
        <p:spPr/>
        <p:txBody>
          <a:bodyPr lIns="0" tIns="0" rIns="0" bIns="0"/>
          <a:lstStyle>
            <a:lvl1pPr>
              <a:defRPr sz="1400" b="0" i="0">
                <a:solidFill>
                  <a:schemeClr val="tx1"/>
                </a:solidFill>
                <a:latin typeface="Arial"/>
                <a:cs typeface="Arial"/>
              </a:defRPr>
            </a:lvl1pPr>
          </a:lstStyle>
          <a:p>
            <a:pPr marL="124460">
              <a:lnSpc>
                <a:spcPts val="1520"/>
              </a:lnSpc>
            </a:pPr>
            <a:fld id="{81D60167-4931-47E6-BA6A-407CBD079E47}" type="slidenum">
              <a:rPr dirty="0"/>
              <a:pPr marL="124460">
                <a:lnSpc>
                  <a:spcPts val="1520"/>
                </a:lnSpc>
              </a:pPr>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400" b="1" i="0">
                <a:solidFill>
                  <a:schemeClr val="bg1"/>
                </a:solidFill>
                <a:latin typeface="Arial"/>
                <a:cs typeface="Arial"/>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3D97B7E7-44E1-4593-A774-53E17F4FC8E4}" type="datetime1">
              <a:rPr lang="en-US" smtClean="0"/>
              <a:pPr/>
              <a:t>12/19/2018</a:t>
            </a:fld>
            <a:endParaRPr lang="en-US"/>
          </a:p>
        </p:txBody>
      </p:sp>
      <p:sp>
        <p:nvSpPr>
          <p:cNvPr id="5" name="Holder 5"/>
          <p:cNvSpPr>
            <a:spLocks noGrp="1"/>
          </p:cNvSpPr>
          <p:nvPr>
            <p:ph type="sldNum" sz="quarter" idx="7"/>
          </p:nvPr>
        </p:nvSpPr>
        <p:spPr/>
        <p:txBody>
          <a:bodyPr lIns="0" tIns="0" rIns="0" bIns="0"/>
          <a:lstStyle>
            <a:lvl1pPr>
              <a:defRPr sz="1400" b="0" i="0">
                <a:solidFill>
                  <a:schemeClr val="tx1"/>
                </a:solidFill>
                <a:latin typeface="Arial"/>
                <a:cs typeface="Arial"/>
              </a:defRPr>
            </a:lvl1pPr>
          </a:lstStyle>
          <a:p>
            <a:pPr marL="124460">
              <a:lnSpc>
                <a:spcPts val="1520"/>
              </a:lnSpc>
            </a:pPr>
            <a:fld id="{81D60167-4931-47E6-BA6A-407CBD079E47}" type="slidenum">
              <a:rPr dirty="0"/>
              <a:pPr marL="124460">
                <a:lnSpc>
                  <a:spcPts val="1520"/>
                </a:lnSpc>
              </a:pPr>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E3971076-822A-40AA-9C36-CDD0051A8BFD}" type="datetime1">
              <a:rPr lang="en-US" smtClean="0"/>
              <a:pPr/>
              <a:t>12/19/2018</a:t>
            </a:fld>
            <a:endParaRPr lang="en-US"/>
          </a:p>
        </p:txBody>
      </p:sp>
      <p:sp>
        <p:nvSpPr>
          <p:cNvPr id="4" name="Holder 4"/>
          <p:cNvSpPr>
            <a:spLocks noGrp="1"/>
          </p:cNvSpPr>
          <p:nvPr>
            <p:ph type="sldNum" sz="quarter" idx="7"/>
          </p:nvPr>
        </p:nvSpPr>
        <p:spPr/>
        <p:txBody>
          <a:bodyPr lIns="0" tIns="0" rIns="0" bIns="0"/>
          <a:lstStyle>
            <a:lvl1pPr>
              <a:defRPr sz="1400" b="0" i="0">
                <a:solidFill>
                  <a:schemeClr val="tx1"/>
                </a:solidFill>
                <a:latin typeface="Arial"/>
                <a:cs typeface="Arial"/>
              </a:defRPr>
            </a:lvl1pPr>
          </a:lstStyle>
          <a:p>
            <a:pPr marL="124460">
              <a:lnSpc>
                <a:spcPts val="1520"/>
              </a:lnSpc>
            </a:pPr>
            <a:fld id="{81D60167-4931-47E6-BA6A-407CBD079E47}" type="slidenum">
              <a:rPr dirty="0"/>
              <a:pPr marL="124460">
                <a:lnSpc>
                  <a:spcPts val="1520"/>
                </a:lnSpc>
              </a:pPr>
              <a:t>‹#›</a:t>
            </a:fld>
            <a:endParaRP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a:xfrm>
            <a:off x="457200" y="6356351"/>
            <a:ext cx="2133600" cy="369322"/>
          </a:xfrm>
          <a:prstGeom prst="rect">
            <a:avLst/>
          </a:prstGeom>
        </p:spPr>
        <p:txBody>
          <a:bodyPr lIns="91430" tIns="45715" rIns="91430" bIns="45715"/>
          <a:lstStyle/>
          <a:p>
            <a:fld id="{C5622D1B-5CE0-442A-B20B-3E2C3F1C4FB4}" type="datetime1">
              <a:rPr lang="ru-RU" smtClean="0"/>
              <a:pPr/>
              <a:t>19.12.2018</a:t>
            </a:fld>
            <a:endParaRPr lang="ru-RU"/>
          </a:p>
        </p:txBody>
      </p:sp>
      <p:sp>
        <p:nvSpPr>
          <p:cNvPr id="3" name="Нижний колонтитул 2"/>
          <p:cNvSpPr>
            <a:spLocks noGrp="1"/>
          </p:cNvSpPr>
          <p:nvPr>
            <p:ph type="ftr" sz="quarter" idx="11"/>
          </p:nvPr>
        </p:nvSpPr>
        <p:spPr>
          <a:xfrm>
            <a:off x="3124200" y="6356351"/>
            <a:ext cx="2895600" cy="369322"/>
          </a:xfrm>
          <a:prstGeom prst="rect">
            <a:avLst/>
          </a:prstGeom>
        </p:spPr>
        <p:txBody>
          <a:bodyPr lIns="91430" tIns="45715" rIns="91430" bIns="45715"/>
          <a:lstStyle/>
          <a:p>
            <a:endParaRPr lang="ru-RU"/>
          </a:p>
        </p:txBody>
      </p:sp>
      <p:sp>
        <p:nvSpPr>
          <p:cNvPr id="4" name="Номер слайда 3"/>
          <p:cNvSpPr>
            <a:spLocks noGrp="1"/>
          </p:cNvSpPr>
          <p:nvPr>
            <p:ph type="sldNum" sz="quarter" idx="12"/>
          </p:nvPr>
        </p:nvSpPr>
        <p:spPr>
          <a:xfrm>
            <a:off x="6553200" y="6356351"/>
            <a:ext cx="2133600" cy="307766"/>
          </a:xfrm>
          <a:prstGeom prst="rect">
            <a:avLst/>
          </a:prstGeom>
        </p:spPr>
        <p:txBody>
          <a:bodyPr lIns="91430" tIns="45715" rIns="91430" bIns="45715"/>
          <a:lstStyle/>
          <a:p>
            <a:fld id="{B2B46474-8992-4F26-B4F2-A18A2492E414}"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655637" y="360362"/>
            <a:ext cx="8488680" cy="719455"/>
          </a:xfrm>
          <a:custGeom>
            <a:avLst/>
            <a:gdLst/>
            <a:ahLst/>
            <a:cxnLst/>
            <a:rect l="l" t="t" r="r" b="b"/>
            <a:pathLst>
              <a:path w="8488680" h="719455">
                <a:moveTo>
                  <a:pt x="0" y="719137"/>
                </a:moveTo>
                <a:lnTo>
                  <a:pt x="8488362" y="719137"/>
                </a:lnTo>
                <a:lnTo>
                  <a:pt x="8488362" y="0"/>
                </a:lnTo>
                <a:lnTo>
                  <a:pt x="0" y="0"/>
                </a:lnTo>
                <a:lnTo>
                  <a:pt x="0" y="719137"/>
                </a:lnTo>
                <a:close/>
              </a:path>
            </a:pathLst>
          </a:custGeom>
          <a:solidFill>
            <a:srgbClr val="3366CC"/>
          </a:solidFill>
        </p:spPr>
        <p:txBody>
          <a:bodyPr wrap="square" lIns="0" tIns="0" rIns="0" bIns="0" rtlCol="0"/>
          <a:lstStyle/>
          <a:p>
            <a:endParaRPr/>
          </a:p>
        </p:txBody>
      </p:sp>
      <p:sp>
        <p:nvSpPr>
          <p:cNvPr id="17" name="bk object 17"/>
          <p:cNvSpPr/>
          <p:nvPr/>
        </p:nvSpPr>
        <p:spPr>
          <a:xfrm>
            <a:off x="0" y="719201"/>
            <a:ext cx="328930" cy="361950"/>
          </a:xfrm>
          <a:custGeom>
            <a:avLst/>
            <a:gdLst/>
            <a:ahLst/>
            <a:cxnLst/>
            <a:rect l="l" t="t" r="r" b="b"/>
            <a:pathLst>
              <a:path w="328930" h="361950">
                <a:moveTo>
                  <a:pt x="0" y="361950"/>
                </a:moveTo>
                <a:lnTo>
                  <a:pt x="328612" y="361950"/>
                </a:lnTo>
                <a:lnTo>
                  <a:pt x="328612" y="0"/>
                </a:lnTo>
                <a:lnTo>
                  <a:pt x="0" y="0"/>
                </a:lnTo>
                <a:lnTo>
                  <a:pt x="0" y="361950"/>
                </a:lnTo>
                <a:close/>
              </a:path>
            </a:pathLst>
          </a:custGeom>
          <a:solidFill>
            <a:srgbClr val="99CCFF"/>
          </a:solidFill>
        </p:spPr>
        <p:txBody>
          <a:bodyPr wrap="square" lIns="0" tIns="0" rIns="0" bIns="0" rtlCol="0"/>
          <a:lstStyle/>
          <a:p>
            <a:endParaRPr/>
          </a:p>
        </p:txBody>
      </p:sp>
      <p:sp>
        <p:nvSpPr>
          <p:cNvPr id="18" name="bk object 18"/>
          <p:cNvSpPr/>
          <p:nvPr/>
        </p:nvSpPr>
        <p:spPr>
          <a:xfrm>
            <a:off x="328612" y="357250"/>
            <a:ext cx="328930" cy="361950"/>
          </a:xfrm>
          <a:custGeom>
            <a:avLst/>
            <a:gdLst/>
            <a:ahLst/>
            <a:cxnLst/>
            <a:rect l="l" t="t" r="r" b="b"/>
            <a:pathLst>
              <a:path w="328930" h="361950">
                <a:moveTo>
                  <a:pt x="0" y="361950"/>
                </a:moveTo>
                <a:lnTo>
                  <a:pt x="328612" y="361950"/>
                </a:lnTo>
                <a:lnTo>
                  <a:pt x="328612" y="0"/>
                </a:lnTo>
                <a:lnTo>
                  <a:pt x="0" y="0"/>
                </a:lnTo>
                <a:lnTo>
                  <a:pt x="0" y="361950"/>
                </a:lnTo>
                <a:close/>
              </a:path>
            </a:pathLst>
          </a:custGeom>
          <a:solidFill>
            <a:srgbClr val="99CCFF"/>
          </a:solidFill>
        </p:spPr>
        <p:txBody>
          <a:bodyPr wrap="square" lIns="0" tIns="0" rIns="0" bIns="0" rtlCol="0"/>
          <a:lstStyle/>
          <a:p>
            <a:endParaRPr/>
          </a:p>
        </p:txBody>
      </p:sp>
      <p:sp>
        <p:nvSpPr>
          <p:cNvPr id="19" name="bk object 19"/>
          <p:cNvSpPr/>
          <p:nvPr/>
        </p:nvSpPr>
        <p:spPr>
          <a:xfrm>
            <a:off x="657225" y="0"/>
            <a:ext cx="328930" cy="361950"/>
          </a:xfrm>
          <a:custGeom>
            <a:avLst/>
            <a:gdLst/>
            <a:ahLst/>
            <a:cxnLst/>
            <a:rect l="l" t="t" r="r" b="b"/>
            <a:pathLst>
              <a:path w="328930" h="361950">
                <a:moveTo>
                  <a:pt x="0" y="361950"/>
                </a:moveTo>
                <a:lnTo>
                  <a:pt x="328612" y="361950"/>
                </a:lnTo>
                <a:lnTo>
                  <a:pt x="328612" y="0"/>
                </a:lnTo>
                <a:lnTo>
                  <a:pt x="0" y="0"/>
                </a:lnTo>
                <a:lnTo>
                  <a:pt x="0" y="361950"/>
                </a:lnTo>
                <a:close/>
              </a:path>
            </a:pathLst>
          </a:custGeom>
          <a:solidFill>
            <a:srgbClr val="99CCFF"/>
          </a:solidFill>
        </p:spPr>
        <p:txBody>
          <a:bodyPr wrap="square" lIns="0" tIns="0" rIns="0" bIns="0" rtlCol="0"/>
          <a:lstStyle/>
          <a:p>
            <a:endParaRPr/>
          </a:p>
        </p:txBody>
      </p:sp>
      <p:sp>
        <p:nvSpPr>
          <p:cNvPr id="20" name="bk object 20"/>
          <p:cNvSpPr/>
          <p:nvPr/>
        </p:nvSpPr>
        <p:spPr>
          <a:xfrm>
            <a:off x="657225" y="361950"/>
            <a:ext cx="328930" cy="361950"/>
          </a:xfrm>
          <a:custGeom>
            <a:avLst/>
            <a:gdLst/>
            <a:ahLst/>
            <a:cxnLst/>
            <a:rect l="l" t="t" r="r" b="b"/>
            <a:pathLst>
              <a:path w="328930" h="361950">
                <a:moveTo>
                  <a:pt x="0" y="361950"/>
                </a:moveTo>
                <a:lnTo>
                  <a:pt x="328612" y="361950"/>
                </a:lnTo>
                <a:lnTo>
                  <a:pt x="328612" y="0"/>
                </a:lnTo>
                <a:lnTo>
                  <a:pt x="0" y="0"/>
                </a:lnTo>
                <a:lnTo>
                  <a:pt x="0" y="361950"/>
                </a:lnTo>
                <a:close/>
              </a:path>
            </a:pathLst>
          </a:custGeom>
          <a:solidFill>
            <a:srgbClr val="6699FF"/>
          </a:solidFill>
        </p:spPr>
        <p:txBody>
          <a:bodyPr wrap="square" lIns="0" tIns="0" rIns="0" bIns="0" rtlCol="0"/>
          <a:lstStyle/>
          <a:p>
            <a:endParaRPr/>
          </a:p>
        </p:txBody>
      </p:sp>
      <p:sp>
        <p:nvSpPr>
          <p:cNvPr id="21" name="bk object 21"/>
          <p:cNvSpPr/>
          <p:nvPr/>
        </p:nvSpPr>
        <p:spPr>
          <a:xfrm>
            <a:off x="328612" y="719201"/>
            <a:ext cx="328930" cy="361950"/>
          </a:xfrm>
          <a:custGeom>
            <a:avLst/>
            <a:gdLst/>
            <a:ahLst/>
            <a:cxnLst/>
            <a:rect l="l" t="t" r="r" b="b"/>
            <a:pathLst>
              <a:path w="328930" h="361950">
                <a:moveTo>
                  <a:pt x="0" y="361950"/>
                </a:moveTo>
                <a:lnTo>
                  <a:pt x="328612" y="361950"/>
                </a:lnTo>
                <a:lnTo>
                  <a:pt x="328612" y="0"/>
                </a:lnTo>
                <a:lnTo>
                  <a:pt x="0" y="0"/>
                </a:lnTo>
                <a:lnTo>
                  <a:pt x="0" y="361950"/>
                </a:lnTo>
                <a:close/>
              </a:path>
            </a:pathLst>
          </a:custGeom>
          <a:solidFill>
            <a:srgbClr val="6699FF"/>
          </a:solidFill>
        </p:spPr>
        <p:txBody>
          <a:bodyPr wrap="square" lIns="0" tIns="0" rIns="0" bIns="0" rtlCol="0"/>
          <a:lstStyle/>
          <a:p>
            <a:endParaRPr/>
          </a:p>
        </p:txBody>
      </p:sp>
      <p:sp>
        <p:nvSpPr>
          <p:cNvPr id="2" name="Holder 2"/>
          <p:cNvSpPr>
            <a:spLocks noGrp="1"/>
          </p:cNvSpPr>
          <p:nvPr>
            <p:ph type="title"/>
          </p:nvPr>
        </p:nvSpPr>
        <p:spPr>
          <a:xfrm>
            <a:off x="542924" y="510540"/>
            <a:ext cx="8058150" cy="375919"/>
          </a:xfrm>
          <a:prstGeom prst="rect">
            <a:avLst/>
          </a:prstGeom>
        </p:spPr>
        <p:txBody>
          <a:bodyPr wrap="square" lIns="0" tIns="0" rIns="0" bIns="0">
            <a:spAutoFit/>
          </a:bodyPr>
          <a:lstStyle>
            <a:lvl1pPr>
              <a:defRPr sz="2400" b="1" i="0">
                <a:solidFill>
                  <a:schemeClr val="bg1"/>
                </a:solidFill>
                <a:latin typeface="Arial"/>
                <a:cs typeface="Arial"/>
              </a:defRPr>
            </a:lvl1pPr>
          </a:lstStyle>
          <a:p>
            <a:endParaRPr/>
          </a:p>
        </p:txBody>
      </p:sp>
      <p:sp>
        <p:nvSpPr>
          <p:cNvPr id="3" name="Holder 3"/>
          <p:cNvSpPr>
            <a:spLocks noGrp="1"/>
          </p:cNvSpPr>
          <p:nvPr>
            <p:ph type="body" idx="1"/>
          </p:nvPr>
        </p:nvSpPr>
        <p:spPr>
          <a:xfrm>
            <a:off x="138430" y="1332229"/>
            <a:ext cx="8867139" cy="1987550"/>
          </a:xfrm>
          <a:prstGeom prst="rect">
            <a:avLst/>
          </a:prstGeom>
        </p:spPr>
        <p:txBody>
          <a:bodyPr wrap="square" lIns="0" tIns="0" rIns="0" bIns="0">
            <a:spAutoFit/>
          </a:bodyPr>
          <a:lstStyle>
            <a:lvl1pPr>
              <a:defRPr sz="1500" b="0" i="0">
                <a:solidFill>
                  <a:srgbClr val="000471"/>
                </a:solidFill>
                <a:latin typeface="Arial"/>
                <a:cs typeface="Arial"/>
              </a:defRPr>
            </a:lvl1pPr>
          </a:lstStyle>
          <a:p>
            <a:endParaRPr/>
          </a:p>
        </p:txBody>
      </p:sp>
      <p:sp>
        <p:nvSpPr>
          <p:cNvPr id="4" name="Holder 4"/>
          <p:cNvSpPr>
            <a:spLocks noGrp="1"/>
          </p:cNvSpPr>
          <p:nvPr>
            <p:ph type="ftr" sz="quarter" idx="5"/>
          </p:nvPr>
        </p:nvSpPr>
        <p:spPr>
          <a:xfrm>
            <a:off x="3108960" y="6377940"/>
            <a:ext cx="2926080"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6377940"/>
            <a:ext cx="2103120" cy="342900"/>
          </a:xfrm>
          <a:prstGeom prst="rect">
            <a:avLst/>
          </a:prstGeom>
        </p:spPr>
        <p:txBody>
          <a:bodyPr wrap="square" lIns="0" tIns="0" rIns="0" bIns="0">
            <a:spAutoFit/>
          </a:bodyPr>
          <a:lstStyle>
            <a:lvl1pPr algn="l">
              <a:defRPr>
                <a:solidFill>
                  <a:schemeClr val="tx1">
                    <a:tint val="75000"/>
                  </a:schemeClr>
                </a:solidFill>
              </a:defRPr>
            </a:lvl1pPr>
          </a:lstStyle>
          <a:p>
            <a:fld id="{4DD0FF95-1DAB-4B4E-BA7C-27F1D824EB5D}" type="datetime1">
              <a:rPr lang="en-US" smtClean="0"/>
              <a:pPr/>
              <a:t>12/19/2018</a:t>
            </a:fld>
            <a:endParaRPr lang="en-US"/>
          </a:p>
        </p:txBody>
      </p:sp>
      <p:sp>
        <p:nvSpPr>
          <p:cNvPr id="6" name="Holder 6"/>
          <p:cNvSpPr>
            <a:spLocks noGrp="1"/>
          </p:cNvSpPr>
          <p:nvPr>
            <p:ph type="sldNum" sz="quarter" idx="7"/>
          </p:nvPr>
        </p:nvSpPr>
        <p:spPr>
          <a:xfrm>
            <a:off x="4789804" y="6599620"/>
            <a:ext cx="249554" cy="203834"/>
          </a:xfrm>
          <a:prstGeom prst="rect">
            <a:avLst/>
          </a:prstGeom>
        </p:spPr>
        <p:txBody>
          <a:bodyPr wrap="square" lIns="0" tIns="0" rIns="0" bIns="0">
            <a:spAutoFit/>
          </a:bodyPr>
          <a:lstStyle>
            <a:lvl1pPr>
              <a:defRPr sz="1400" b="0" i="0">
                <a:solidFill>
                  <a:schemeClr val="tx1"/>
                </a:solidFill>
                <a:latin typeface="Arial"/>
                <a:cs typeface="Arial"/>
              </a:defRPr>
            </a:lvl1pPr>
          </a:lstStyle>
          <a:p>
            <a:pPr marL="124460">
              <a:lnSpc>
                <a:spcPts val="1520"/>
              </a:lnSpc>
            </a:pPr>
            <a:fld id="{81D60167-4931-47E6-BA6A-407CBD079E47}" type="slidenum">
              <a:rPr dirty="0"/>
              <a:pPr marL="124460">
                <a:lnSpc>
                  <a:spcPts val="1520"/>
                </a:lnSpc>
              </a:pPr>
              <a:t>‹#›</a:t>
            </a:fld>
            <a:endParaRPr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Lst>
  <p:hf sldNum="0" hdr="0" ftr="0" dt="0"/>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Layout" Target="../slideLayouts/slideLayout5.xm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hyperlink" Target="consultantplus://offline/ref=2C7D2DF7717620C3A02F40C7494E26154742E93ACA7450404B26B76FE684306812ABF27A74zB7FH" TargetMode="External"/><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hyperlink" Target="consultantplus://offline/ref=9124C5C095ADDE325FE7ACF4593EFF73FA383268FE7E7B3AE100F6A06604A58942D873384C97A93D815DAC9EqBLDN" TargetMode="Externa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1716151" y="628650"/>
            <a:ext cx="7428230" cy="2513330"/>
          </a:xfrm>
          <a:custGeom>
            <a:avLst/>
            <a:gdLst/>
            <a:ahLst/>
            <a:cxnLst/>
            <a:rect l="l" t="t" r="r" b="b"/>
            <a:pathLst>
              <a:path w="7428230" h="2513330">
                <a:moveTo>
                  <a:pt x="0" y="2513076"/>
                </a:moveTo>
                <a:lnTo>
                  <a:pt x="7427849" y="2513076"/>
                </a:lnTo>
                <a:lnTo>
                  <a:pt x="7427849" y="0"/>
                </a:lnTo>
                <a:lnTo>
                  <a:pt x="0" y="0"/>
                </a:lnTo>
                <a:lnTo>
                  <a:pt x="0" y="2513076"/>
                </a:lnTo>
                <a:close/>
              </a:path>
            </a:pathLst>
          </a:custGeom>
          <a:solidFill>
            <a:srgbClr val="3366CC"/>
          </a:solidFill>
        </p:spPr>
        <p:txBody>
          <a:bodyPr wrap="square" lIns="0" tIns="0" rIns="0" bIns="0" rtlCol="0"/>
          <a:lstStyle/>
          <a:p>
            <a:endParaRPr/>
          </a:p>
        </p:txBody>
      </p:sp>
      <p:sp>
        <p:nvSpPr>
          <p:cNvPr id="3" name="object 3"/>
          <p:cNvSpPr/>
          <p:nvPr/>
        </p:nvSpPr>
        <p:spPr>
          <a:xfrm>
            <a:off x="1143000" y="2286000"/>
            <a:ext cx="914400" cy="855980"/>
          </a:xfrm>
          <a:custGeom>
            <a:avLst/>
            <a:gdLst/>
            <a:ahLst/>
            <a:cxnLst/>
            <a:rect l="l" t="t" r="r" b="b"/>
            <a:pathLst>
              <a:path w="914400" h="855980">
                <a:moveTo>
                  <a:pt x="0" y="855726"/>
                </a:moveTo>
                <a:lnTo>
                  <a:pt x="914400" y="855726"/>
                </a:lnTo>
                <a:lnTo>
                  <a:pt x="914400" y="0"/>
                </a:lnTo>
                <a:lnTo>
                  <a:pt x="0" y="0"/>
                </a:lnTo>
                <a:lnTo>
                  <a:pt x="0" y="855726"/>
                </a:lnTo>
                <a:close/>
              </a:path>
            </a:pathLst>
          </a:custGeom>
          <a:solidFill>
            <a:srgbClr val="3366CC"/>
          </a:solidFill>
        </p:spPr>
        <p:txBody>
          <a:bodyPr wrap="square" lIns="0" tIns="0" rIns="0" bIns="0" rtlCol="0"/>
          <a:lstStyle/>
          <a:p>
            <a:endParaRPr/>
          </a:p>
        </p:txBody>
      </p:sp>
      <p:sp>
        <p:nvSpPr>
          <p:cNvPr id="4" name="object 4"/>
          <p:cNvSpPr/>
          <p:nvPr/>
        </p:nvSpPr>
        <p:spPr>
          <a:xfrm>
            <a:off x="1130300" y="3141726"/>
            <a:ext cx="8013700" cy="574675"/>
          </a:xfrm>
          <a:custGeom>
            <a:avLst/>
            <a:gdLst/>
            <a:ahLst/>
            <a:cxnLst/>
            <a:rect l="l" t="t" r="r" b="b"/>
            <a:pathLst>
              <a:path w="8013700" h="574675">
                <a:moveTo>
                  <a:pt x="0" y="574675"/>
                </a:moveTo>
                <a:lnTo>
                  <a:pt x="8013700" y="574675"/>
                </a:lnTo>
                <a:lnTo>
                  <a:pt x="8013700" y="0"/>
                </a:lnTo>
                <a:lnTo>
                  <a:pt x="0" y="0"/>
                </a:lnTo>
                <a:lnTo>
                  <a:pt x="0" y="574675"/>
                </a:lnTo>
                <a:close/>
              </a:path>
            </a:pathLst>
          </a:custGeom>
          <a:solidFill>
            <a:srgbClr val="000797"/>
          </a:solidFill>
        </p:spPr>
        <p:txBody>
          <a:bodyPr wrap="square" lIns="0" tIns="0" rIns="0" bIns="0" rtlCol="0"/>
          <a:lstStyle/>
          <a:p>
            <a:endParaRPr/>
          </a:p>
        </p:txBody>
      </p:sp>
      <p:sp>
        <p:nvSpPr>
          <p:cNvPr id="5" name="object 5"/>
          <p:cNvSpPr/>
          <p:nvPr/>
        </p:nvSpPr>
        <p:spPr>
          <a:xfrm>
            <a:off x="573087" y="2520950"/>
            <a:ext cx="576580" cy="641350"/>
          </a:xfrm>
          <a:custGeom>
            <a:avLst/>
            <a:gdLst/>
            <a:ahLst/>
            <a:cxnLst/>
            <a:rect l="l" t="t" r="r" b="b"/>
            <a:pathLst>
              <a:path w="576580" h="641350">
                <a:moveTo>
                  <a:pt x="0" y="641350"/>
                </a:moveTo>
                <a:lnTo>
                  <a:pt x="576262" y="641350"/>
                </a:lnTo>
                <a:lnTo>
                  <a:pt x="576262" y="0"/>
                </a:lnTo>
                <a:lnTo>
                  <a:pt x="0" y="0"/>
                </a:lnTo>
                <a:lnTo>
                  <a:pt x="0" y="641350"/>
                </a:lnTo>
                <a:close/>
              </a:path>
            </a:pathLst>
          </a:custGeom>
          <a:solidFill>
            <a:srgbClr val="6699FF"/>
          </a:solidFill>
        </p:spPr>
        <p:txBody>
          <a:bodyPr wrap="square" lIns="0" tIns="0" rIns="0" bIns="0" rtlCol="0"/>
          <a:lstStyle/>
          <a:p>
            <a:endParaRPr/>
          </a:p>
        </p:txBody>
      </p:sp>
      <p:sp>
        <p:nvSpPr>
          <p:cNvPr id="6" name="object 6"/>
          <p:cNvSpPr/>
          <p:nvPr/>
        </p:nvSpPr>
        <p:spPr>
          <a:xfrm>
            <a:off x="1716151" y="628713"/>
            <a:ext cx="567055" cy="636905"/>
          </a:xfrm>
          <a:custGeom>
            <a:avLst/>
            <a:gdLst/>
            <a:ahLst/>
            <a:cxnLst/>
            <a:rect l="l" t="t" r="r" b="b"/>
            <a:pathLst>
              <a:path w="567055" h="636905">
                <a:moveTo>
                  <a:pt x="0" y="636587"/>
                </a:moveTo>
                <a:lnTo>
                  <a:pt x="566737" y="636587"/>
                </a:lnTo>
                <a:lnTo>
                  <a:pt x="566737" y="0"/>
                </a:lnTo>
                <a:lnTo>
                  <a:pt x="0" y="0"/>
                </a:lnTo>
                <a:lnTo>
                  <a:pt x="0" y="636587"/>
                </a:lnTo>
                <a:close/>
              </a:path>
            </a:pathLst>
          </a:custGeom>
          <a:solidFill>
            <a:srgbClr val="99CCFF"/>
          </a:solidFill>
        </p:spPr>
        <p:txBody>
          <a:bodyPr wrap="square" lIns="0" tIns="0" rIns="0" bIns="0" rtlCol="0"/>
          <a:lstStyle/>
          <a:p>
            <a:endParaRPr/>
          </a:p>
        </p:txBody>
      </p:sp>
      <p:sp>
        <p:nvSpPr>
          <p:cNvPr id="7" name="object 7"/>
          <p:cNvSpPr/>
          <p:nvPr/>
        </p:nvSpPr>
        <p:spPr>
          <a:xfrm>
            <a:off x="2278126" y="0"/>
            <a:ext cx="586105" cy="635000"/>
          </a:xfrm>
          <a:custGeom>
            <a:avLst/>
            <a:gdLst/>
            <a:ahLst/>
            <a:cxnLst/>
            <a:rect l="l" t="t" r="r" b="b"/>
            <a:pathLst>
              <a:path w="586105" h="635000">
                <a:moveTo>
                  <a:pt x="0" y="635000"/>
                </a:moveTo>
                <a:lnTo>
                  <a:pt x="585787" y="635000"/>
                </a:lnTo>
                <a:lnTo>
                  <a:pt x="585787" y="0"/>
                </a:lnTo>
                <a:lnTo>
                  <a:pt x="0" y="0"/>
                </a:lnTo>
                <a:lnTo>
                  <a:pt x="0" y="635000"/>
                </a:lnTo>
                <a:close/>
              </a:path>
            </a:pathLst>
          </a:custGeom>
          <a:solidFill>
            <a:srgbClr val="99CCFF"/>
          </a:solidFill>
        </p:spPr>
        <p:txBody>
          <a:bodyPr wrap="square" lIns="0" tIns="0" rIns="0" bIns="0" rtlCol="0"/>
          <a:lstStyle/>
          <a:p>
            <a:endParaRPr/>
          </a:p>
        </p:txBody>
      </p:sp>
      <p:sp>
        <p:nvSpPr>
          <p:cNvPr id="8" name="object 8"/>
          <p:cNvSpPr/>
          <p:nvPr/>
        </p:nvSpPr>
        <p:spPr>
          <a:xfrm>
            <a:off x="2281301" y="628650"/>
            <a:ext cx="586105" cy="631825"/>
          </a:xfrm>
          <a:custGeom>
            <a:avLst/>
            <a:gdLst/>
            <a:ahLst/>
            <a:cxnLst/>
            <a:rect l="l" t="t" r="r" b="b"/>
            <a:pathLst>
              <a:path w="586105" h="631825">
                <a:moveTo>
                  <a:pt x="0" y="631825"/>
                </a:moveTo>
                <a:lnTo>
                  <a:pt x="585787" y="631825"/>
                </a:lnTo>
                <a:lnTo>
                  <a:pt x="585787" y="0"/>
                </a:lnTo>
                <a:lnTo>
                  <a:pt x="0" y="0"/>
                </a:lnTo>
                <a:lnTo>
                  <a:pt x="0" y="631825"/>
                </a:lnTo>
                <a:close/>
              </a:path>
            </a:pathLst>
          </a:custGeom>
          <a:solidFill>
            <a:srgbClr val="6699FF"/>
          </a:solidFill>
        </p:spPr>
        <p:txBody>
          <a:bodyPr wrap="square" lIns="0" tIns="0" rIns="0" bIns="0" rtlCol="0"/>
          <a:lstStyle/>
          <a:p>
            <a:endParaRPr/>
          </a:p>
        </p:txBody>
      </p:sp>
      <p:sp>
        <p:nvSpPr>
          <p:cNvPr id="9" name="object 9"/>
          <p:cNvSpPr/>
          <p:nvPr/>
        </p:nvSpPr>
        <p:spPr>
          <a:xfrm>
            <a:off x="1141412" y="1262125"/>
            <a:ext cx="574675" cy="625475"/>
          </a:xfrm>
          <a:custGeom>
            <a:avLst/>
            <a:gdLst/>
            <a:ahLst/>
            <a:cxnLst/>
            <a:rect l="l" t="t" r="r" b="b"/>
            <a:pathLst>
              <a:path w="574675" h="625475">
                <a:moveTo>
                  <a:pt x="0" y="625475"/>
                </a:moveTo>
                <a:lnTo>
                  <a:pt x="574675" y="625475"/>
                </a:lnTo>
                <a:lnTo>
                  <a:pt x="574675" y="0"/>
                </a:lnTo>
                <a:lnTo>
                  <a:pt x="0" y="0"/>
                </a:lnTo>
                <a:lnTo>
                  <a:pt x="0" y="625475"/>
                </a:lnTo>
                <a:close/>
              </a:path>
            </a:pathLst>
          </a:custGeom>
          <a:solidFill>
            <a:srgbClr val="99CCFF"/>
          </a:solidFill>
        </p:spPr>
        <p:txBody>
          <a:bodyPr wrap="square" lIns="0" tIns="0" rIns="0" bIns="0" rtlCol="0"/>
          <a:lstStyle/>
          <a:p>
            <a:endParaRPr/>
          </a:p>
        </p:txBody>
      </p:sp>
      <p:sp>
        <p:nvSpPr>
          <p:cNvPr id="10" name="object 10"/>
          <p:cNvSpPr/>
          <p:nvPr/>
        </p:nvSpPr>
        <p:spPr>
          <a:xfrm>
            <a:off x="1716151" y="1263650"/>
            <a:ext cx="567055" cy="622300"/>
          </a:xfrm>
          <a:custGeom>
            <a:avLst/>
            <a:gdLst/>
            <a:ahLst/>
            <a:cxnLst/>
            <a:rect l="l" t="t" r="r" b="b"/>
            <a:pathLst>
              <a:path w="567055" h="622300">
                <a:moveTo>
                  <a:pt x="0" y="622300"/>
                </a:moveTo>
                <a:lnTo>
                  <a:pt x="566737" y="622300"/>
                </a:lnTo>
                <a:lnTo>
                  <a:pt x="566737" y="0"/>
                </a:lnTo>
                <a:lnTo>
                  <a:pt x="0" y="0"/>
                </a:lnTo>
                <a:lnTo>
                  <a:pt x="0" y="622300"/>
                </a:lnTo>
                <a:close/>
              </a:path>
            </a:pathLst>
          </a:custGeom>
          <a:solidFill>
            <a:srgbClr val="6699FF"/>
          </a:solidFill>
        </p:spPr>
        <p:txBody>
          <a:bodyPr wrap="square" lIns="0" tIns="0" rIns="0" bIns="0" rtlCol="0"/>
          <a:lstStyle/>
          <a:p>
            <a:endParaRPr/>
          </a:p>
        </p:txBody>
      </p:sp>
      <p:sp>
        <p:nvSpPr>
          <p:cNvPr id="11" name="object 11"/>
          <p:cNvSpPr/>
          <p:nvPr/>
        </p:nvSpPr>
        <p:spPr>
          <a:xfrm>
            <a:off x="573087" y="1885950"/>
            <a:ext cx="576580" cy="644525"/>
          </a:xfrm>
          <a:custGeom>
            <a:avLst/>
            <a:gdLst/>
            <a:ahLst/>
            <a:cxnLst/>
            <a:rect l="l" t="t" r="r" b="b"/>
            <a:pathLst>
              <a:path w="576580" h="644525">
                <a:moveTo>
                  <a:pt x="0" y="644525"/>
                </a:moveTo>
                <a:lnTo>
                  <a:pt x="576262" y="644525"/>
                </a:lnTo>
                <a:lnTo>
                  <a:pt x="576262" y="0"/>
                </a:lnTo>
                <a:lnTo>
                  <a:pt x="0" y="0"/>
                </a:lnTo>
                <a:lnTo>
                  <a:pt x="0" y="644525"/>
                </a:lnTo>
                <a:close/>
              </a:path>
            </a:pathLst>
          </a:custGeom>
          <a:solidFill>
            <a:srgbClr val="99CCFF"/>
          </a:solidFill>
        </p:spPr>
        <p:txBody>
          <a:bodyPr wrap="square" lIns="0" tIns="0" rIns="0" bIns="0" rtlCol="0"/>
          <a:lstStyle/>
          <a:p>
            <a:endParaRPr/>
          </a:p>
        </p:txBody>
      </p:sp>
      <p:sp>
        <p:nvSpPr>
          <p:cNvPr id="12" name="object 12"/>
          <p:cNvSpPr/>
          <p:nvPr/>
        </p:nvSpPr>
        <p:spPr>
          <a:xfrm>
            <a:off x="1141412" y="1885950"/>
            <a:ext cx="576580" cy="644525"/>
          </a:xfrm>
          <a:custGeom>
            <a:avLst/>
            <a:gdLst/>
            <a:ahLst/>
            <a:cxnLst/>
            <a:rect l="l" t="t" r="r" b="b"/>
            <a:pathLst>
              <a:path w="576580" h="644525">
                <a:moveTo>
                  <a:pt x="0" y="644525"/>
                </a:moveTo>
                <a:lnTo>
                  <a:pt x="576262" y="644525"/>
                </a:lnTo>
                <a:lnTo>
                  <a:pt x="576262" y="0"/>
                </a:lnTo>
                <a:lnTo>
                  <a:pt x="0" y="0"/>
                </a:lnTo>
                <a:lnTo>
                  <a:pt x="0" y="644525"/>
                </a:lnTo>
                <a:close/>
              </a:path>
            </a:pathLst>
          </a:custGeom>
          <a:solidFill>
            <a:srgbClr val="6699FF"/>
          </a:solidFill>
        </p:spPr>
        <p:txBody>
          <a:bodyPr wrap="square" lIns="0" tIns="0" rIns="0" bIns="0" rtlCol="0"/>
          <a:lstStyle/>
          <a:p>
            <a:endParaRPr/>
          </a:p>
        </p:txBody>
      </p:sp>
      <p:sp>
        <p:nvSpPr>
          <p:cNvPr id="13" name="object 13"/>
          <p:cNvSpPr/>
          <p:nvPr/>
        </p:nvSpPr>
        <p:spPr>
          <a:xfrm>
            <a:off x="0" y="2528887"/>
            <a:ext cx="574675" cy="633730"/>
          </a:xfrm>
          <a:custGeom>
            <a:avLst/>
            <a:gdLst/>
            <a:ahLst/>
            <a:cxnLst/>
            <a:rect l="l" t="t" r="r" b="b"/>
            <a:pathLst>
              <a:path w="574675" h="633730">
                <a:moveTo>
                  <a:pt x="0" y="633412"/>
                </a:moveTo>
                <a:lnTo>
                  <a:pt x="574675" y="633412"/>
                </a:lnTo>
                <a:lnTo>
                  <a:pt x="574675" y="0"/>
                </a:lnTo>
                <a:lnTo>
                  <a:pt x="0" y="0"/>
                </a:lnTo>
                <a:lnTo>
                  <a:pt x="0" y="633412"/>
                </a:lnTo>
                <a:close/>
              </a:path>
            </a:pathLst>
          </a:custGeom>
          <a:solidFill>
            <a:srgbClr val="99CCFF"/>
          </a:solidFill>
        </p:spPr>
        <p:txBody>
          <a:bodyPr wrap="square" lIns="0" tIns="0" rIns="0" bIns="0" rtlCol="0"/>
          <a:lstStyle/>
          <a:p>
            <a:endParaRPr/>
          </a:p>
        </p:txBody>
      </p:sp>
      <p:sp>
        <p:nvSpPr>
          <p:cNvPr id="14" name="object 14"/>
          <p:cNvSpPr txBox="1"/>
          <p:nvPr/>
        </p:nvSpPr>
        <p:spPr>
          <a:xfrm>
            <a:off x="3774313" y="4797132"/>
            <a:ext cx="2254250" cy="1656714"/>
          </a:xfrm>
          <a:prstGeom prst="rect">
            <a:avLst/>
          </a:prstGeom>
        </p:spPr>
        <p:txBody>
          <a:bodyPr vert="horz" wrap="square" lIns="0" tIns="0" rIns="0" bIns="0" rtlCol="0">
            <a:spAutoFit/>
          </a:bodyPr>
          <a:lstStyle/>
          <a:p>
            <a:pPr>
              <a:lnSpc>
                <a:spcPct val="100000"/>
              </a:lnSpc>
            </a:pPr>
            <a:endParaRPr sz="2800">
              <a:latin typeface="Times New Roman"/>
              <a:cs typeface="Times New Roman"/>
            </a:endParaRPr>
          </a:p>
          <a:p>
            <a:pPr>
              <a:lnSpc>
                <a:spcPct val="100000"/>
              </a:lnSpc>
              <a:spcBef>
                <a:spcPts val="10"/>
              </a:spcBef>
            </a:pPr>
            <a:endParaRPr sz="2850">
              <a:latin typeface="Times New Roman"/>
              <a:cs typeface="Times New Roman"/>
            </a:endParaRPr>
          </a:p>
          <a:p>
            <a:pPr marL="508634">
              <a:lnSpc>
                <a:spcPct val="100000"/>
              </a:lnSpc>
            </a:pPr>
            <a:r>
              <a:rPr sz="2800" b="1" spc="-15" dirty="0">
                <a:solidFill>
                  <a:srgbClr val="000797"/>
                </a:solidFill>
                <a:latin typeface="Arial"/>
                <a:cs typeface="Arial"/>
              </a:rPr>
              <a:t>LOGO</a:t>
            </a:r>
            <a:endParaRPr sz="2800">
              <a:latin typeface="Arial"/>
              <a:cs typeface="Arial"/>
            </a:endParaRPr>
          </a:p>
        </p:txBody>
      </p:sp>
      <p:sp>
        <p:nvSpPr>
          <p:cNvPr id="15" name="object 15"/>
          <p:cNvSpPr/>
          <p:nvPr/>
        </p:nvSpPr>
        <p:spPr>
          <a:xfrm>
            <a:off x="4311015" y="5410200"/>
            <a:ext cx="1032510" cy="273050"/>
          </a:xfrm>
          <a:custGeom>
            <a:avLst/>
            <a:gdLst/>
            <a:ahLst/>
            <a:cxnLst/>
            <a:rect l="l" t="t" r="r" b="b"/>
            <a:pathLst>
              <a:path w="1032510" h="273050">
                <a:moveTo>
                  <a:pt x="516255" y="0"/>
                </a:moveTo>
                <a:lnTo>
                  <a:pt x="456049" y="1837"/>
                </a:lnTo>
                <a:lnTo>
                  <a:pt x="397883" y="7214"/>
                </a:lnTo>
                <a:lnTo>
                  <a:pt x="342145" y="15924"/>
                </a:lnTo>
                <a:lnTo>
                  <a:pt x="289221" y="27762"/>
                </a:lnTo>
                <a:lnTo>
                  <a:pt x="239498" y="42523"/>
                </a:lnTo>
                <a:lnTo>
                  <a:pt x="193365" y="60002"/>
                </a:lnTo>
                <a:lnTo>
                  <a:pt x="151209" y="79994"/>
                </a:lnTo>
                <a:lnTo>
                  <a:pt x="113416" y="102293"/>
                </a:lnTo>
                <a:lnTo>
                  <a:pt x="80375" y="126694"/>
                </a:lnTo>
                <a:lnTo>
                  <a:pt x="52473" y="152992"/>
                </a:lnTo>
                <a:lnTo>
                  <a:pt x="13634" y="210458"/>
                </a:lnTo>
                <a:lnTo>
                  <a:pt x="0" y="273050"/>
                </a:lnTo>
                <a:lnTo>
                  <a:pt x="19335" y="239726"/>
                </a:lnTo>
                <a:lnTo>
                  <a:pt x="45928" y="208346"/>
                </a:lnTo>
                <a:lnTo>
                  <a:pt x="79262" y="179178"/>
                </a:lnTo>
                <a:lnTo>
                  <a:pt x="118823" y="152490"/>
                </a:lnTo>
                <a:lnTo>
                  <a:pt x="164099" y="128551"/>
                </a:lnTo>
                <a:lnTo>
                  <a:pt x="214573" y="107630"/>
                </a:lnTo>
                <a:lnTo>
                  <a:pt x="269732" y="89995"/>
                </a:lnTo>
                <a:lnTo>
                  <a:pt x="329062" y="75915"/>
                </a:lnTo>
                <a:lnTo>
                  <a:pt x="392049" y="65659"/>
                </a:lnTo>
                <a:lnTo>
                  <a:pt x="449028" y="60119"/>
                </a:lnTo>
                <a:lnTo>
                  <a:pt x="505661" y="57894"/>
                </a:lnTo>
                <a:lnTo>
                  <a:pt x="833579" y="57894"/>
                </a:lnTo>
                <a:lnTo>
                  <a:pt x="793011" y="42523"/>
                </a:lnTo>
                <a:lnTo>
                  <a:pt x="743288" y="27762"/>
                </a:lnTo>
                <a:lnTo>
                  <a:pt x="690364" y="15924"/>
                </a:lnTo>
                <a:lnTo>
                  <a:pt x="634626" y="7214"/>
                </a:lnTo>
                <a:lnTo>
                  <a:pt x="576460" y="1837"/>
                </a:lnTo>
                <a:lnTo>
                  <a:pt x="516255" y="0"/>
                </a:lnTo>
                <a:close/>
              </a:path>
              <a:path w="1032510" h="273050">
                <a:moveTo>
                  <a:pt x="833579" y="57894"/>
                </a:moveTo>
                <a:lnTo>
                  <a:pt x="505661" y="57894"/>
                </a:lnTo>
                <a:lnTo>
                  <a:pt x="561557" y="58856"/>
                </a:lnTo>
                <a:lnTo>
                  <a:pt x="616324" y="62881"/>
                </a:lnTo>
                <a:lnTo>
                  <a:pt x="669572" y="69840"/>
                </a:lnTo>
                <a:lnTo>
                  <a:pt x="720909" y="79608"/>
                </a:lnTo>
                <a:lnTo>
                  <a:pt x="769946" y="92059"/>
                </a:lnTo>
                <a:lnTo>
                  <a:pt x="816291" y="107065"/>
                </a:lnTo>
                <a:lnTo>
                  <a:pt x="859554" y="124500"/>
                </a:lnTo>
                <a:lnTo>
                  <a:pt x="899343" y="144239"/>
                </a:lnTo>
                <a:lnTo>
                  <a:pt x="935268" y="166154"/>
                </a:lnTo>
                <a:lnTo>
                  <a:pt x="966938" y="190119"/>
                </a:lnTo>
                <a:lnTo>
                  <a:pt x="1015949" y="243693"/>
                </a:lnTo>
                <a:lnTo>
                  <a:pt x="1032510" y="273050"/>
                </a:lnTo>
                <a:lnTo>
                  <a:pt x="1029036" y="241216"/>
                </a:lnTo>
                <a:lnTo>
                  <a:pt x="1002412" y="180982"/>
                </a:lnTo>
                <a:lnTo>
                  <a:pt x="952134" y="126694"/>
                </a:lnTo>
                <a:lnTo>
                  <a:pt x="919093" y="102293"/>
                </a:lnTo>
                <a:lnTo>
                  <a:pt x="881300" y="79994"/>
                </a:lnTo>
                <a:lnTo>
                  <a:pt x="839144" y="60002"/>
                </a:lnTo>
                <a:lnTo>
                  <a:pt x="833579" y="57894"/>
                </a:lnTo>
                <a:close/>
              </a:path>
            </a:pathLst>
          </a:custGeom>
          <a:solidFill>
            <a:srgbClr val="6699FF"/>
          </a:solidFill>
        </p:spPr>
        <p:txBody>
          <a:bodyPr wrap="square" lIns="0" tIns="0" rIns="0" bIns="0" rtlCol="0"/>
          <a:lstStyle/>
          <a:p>
            <a:endParaRPr/>
          </a:p>
        </p:txBody>
      </p:sp>
      <p:sp>
        <p:nvSpPr>
          <p:cNvPr id="16" name="object 16"/>
          <p:cNvSpPr/>
          <p:nvPr/>
        </p:nvSpPr>
        <p:spPr>
          <a:xfrm>
            <a:off x="3774313" y="4797132"/>
            <a:ext cx="2254250" cy="1656714"/>
          </a:xfrm>
          <a:custGeom>
            <a:avLst/>
            <a:gdLst/>
            <a:ahLst/>
            <a:cxnLst/>
            <a:rect l="l" t="t" r="r" b="b"/>
            <a:pathLst>
              <a:path w="2254250" h="1656714">
                <a:moveTo>
                  <a:pt x="0" y="1656207"/>
                </a:moveTo>
                <a:lnTo>
                  <a:pt x="2254250" y="1656207"/>
                </a:lnTo>
                <a:lnTo>
                  <a:pt x="2254250" y="0"/>
                </a:lnTo>
                <a:lnTo>
                  <a:pt x="0" y="0"/>
                </a:lnTo>
                <a:lnTo>
                  <a:pt x="0" y="1656207"/>
                </a:lnTo>
                <a:close/>
              </a:path>
            </a:pathLst>
          </a:custGeom>
          <a:solidFill>
            <a:srgbClr val="FFFFFF"/>
          </a:solidFill>
        </p:spPr>
        <p:txBody>
          <a:bodyPr wrap="square" lIns="0" tIns="0" rIns="0" bIns="0" rtlCol="0"/>
          <a:lstStyle/>
          <a:p>
            <a:endParaRPr/>
          </a:p>
        </p:txBody>
      </p:sp>
      <p:sp>
        <p:nvSpPr>
          <p:cNvPr id="17" name="object 17"/>
          <p:cNvSpPr txBox="1">
            <a:spLocks noGrp="1"/>
          </p:cNvSpPr>
          <p:nvPr>
            <p:ph type="title"/>
          </p:nvPr>
        </p:nvSpPr>
        <p:spPr>
          <a:xfrm>
            <a:off x="2438400" y="1524000"/>
            <a:ext cx="6361430" cy="1292662"/>
          </a:xfrm>
          <a:prstGeom prst="rect">
            <a:avLst/>
          </a:prstGeom>
        </p:spPr>
        <p:txBody>
          <a:bodyPr vert="horz" wrap="square" lIns="0" tIns="0" rIns="0" bIns="0" rtlCol="0">
            <a:spAutoFit/>
          </a:bodyPr>
          <a:lstStyle/>
          <a:p>
            <a:pPr marL="12700" marR="5080" indent="1107440" algn="ctr">
              <a:lnSpc>
                <a:spcPct val="100000"/>
              </a:lnSpc>
            </a:pPr>
            <a:r>
              <a:rPr lang="ru-RU" sz="2800" i="1" spc="-35" dirty="0" smtClean="0">
                <a:latin typeface="Times New Roman" pitchFamily="18" charset="0"/>
                <a:cs typeface="Times New Roman" pitchFamily="18" charset="0"/>
              </a:rPr>
              <a:t>Обзор изменений региональных нормативно-правовых актов </a:t>
            </a:r>
            <a:br>
              <a:rPr lang="ru-RU" sz="2800" i="1" spc="-35" dirty="0" smtClean="0">
                <a:latin typeface="Times New Roman" pitchFamily="18" charset="0"/>
                <a:cs typeface="Times New Roman" pitchFamily="18" charset="0"/>
              </a:rPr>
            </a:br>
            <a:r>
              <a:rPr lang="ru-RU" sz="2800" i="1" spc="-35" dirty="0" smtClean="0">
                <a:latin typeface="Times New Roman" pitchFamily="18" charset="0"/>
                <a:cs typeface="Times New Roman" pitchFamily="18" charset="0"/>
              </a:rPr>
              <a:t>в сфере закупок</a:t>
            </a:r>
            <a:endParaRPr sz="2800" dirty="0">
              <a:latin typeface="Times New Roman" pitchFamily="18" charset="0"/>
              <a:cs typeface="Times New Roman" pitchFamily="18" charset="0"/>
            </a:endParaRPr>
          </a:p>
        </p:txBody>
      </p:sp>
      <p:sp>
        <p:nvSpPr>
          <p:cNvPr id="18" name="object 18"/>
          <p:cNvSpPr/>
          <p:nvPr/>
        </p:nvSpPr>
        <p:spPr>
          <a:xfrm>
            <a:off x="2843783" y="0"/>
            <a:ext cx="6300215" cy="1268729"/>
          </a:xfrm>
          <a:prstGeom prst="rect">
            <a:avLst/>
          </a:prstGeom>
          <a:blipFill>
            <a:blip r:embed="rId2" cstate="print"/>
            <a:stretch>
              <a:fillRect/>
            </a:stretch>
          </a:blipFill>
        </p:spPr>
        <p:txBody>
          <a:bodyPr wrap="square" lIns="0" tIns="0" rIns="0" bIns="0" rtlCol="0"/>
          <a:lstStyle/>
          <a:p>
            <a:endParaRPr/>
          </a:p>
        </p:txBody>
      </p:sp>
      <p:sp>
        <p:nvSpPr>
          <p:cNvPr id="19" name="object 19"/>
          <p:cNvSpPr txBox="1"/>
          <p:nvPr/>
        </p:nvSpPr>
        <p:spPr>
          <a:xfrm>
            <a:off x="2907919" y="3257041"/>
            <a:ext cx="5762625" cy="370205"/>
          </a:xfrm>
          <a:prstGeom prst="rect">
            <a:avLst/>
          </a:prstGeom>
        </p:spPr>
        <p:txBody>
          <a:bodyPr vert="horz" wrap="square" lIns="0" tIns="0" rIns="0" bIns="0" rtlCol="0">
            <a:spAutoFit/>
          </a:bodyPr>
          <a:lstStyle/>
          <a:p>
            <a:pPr marL="12700" algn="r">
              <a:lnSpc>
                <a:spcPct val="100000"/>
              </a:lnSpc>
            </a:pPr>
            <a:r>
              <a:rPr lang="ru-RU" sz="2400" b="1" i="1" dirty="0" smtClean="0">
                <a:solidFill>
                  <a:schemeClr val="tx2">
                    <a:lumMod val="60000"/>
                    <a:lumOff val="40000"/>
                  </a:schemeClr>
                </a:solidFill>
                <a:latin typeface="Times New Roman" pitchFamily="18" charset="0"/>
                <a:cs typeface="Times New Roman" pitchFamily="18" charset="0"/>
              </a:rPr>
              <a:t>Пятышева Наталья Александровна</a:t>
            </a:r>
            <a:endParaRPr sz="2400" b="1" i="1" dirty="0">
              <a:solidFill>
                <a:schemeClr val="tx2">
                  <a:lumMod val="60000"/>
                  <a:lumOff val="40000"/>
                </a:schemeClr>
              </a:solidFill>
              <a:latin typeface="Times New Roman" pitchFamily="18" charset="0"/>
              <a:cs typeface="Times New Roman" pitchFamily="18" charset="0"/>
            </a:endParaRPr>
          </a:p>
        </p:txBody>
      </p:sp>
      <p:sp>
        <p:nvSpPr>
          <p:cNvPr id="20" name="object 20"/>
          <p:cNvSpPr txBox="1"/>
          <p:nvPr/>
        </p:nvSpPr>
        <p:spPr>
          <a:xfrm>
            <a:off x="4648200" y="3824478"/>
            <a:ext cx="4019804" cy="1231106"/>
          </a:xfrm>
          <a:prstGeom prst="rect">
            <a:avLst/>
          </a:prstGeom>
        </p:spPr>
        <p:txBody>
          <a:bodyPr vert="horz" wrap="square" lIns="0" tIns="0" rIns="0" bIns="0" rtlCol="0">
            <a:spAutoFit/>
          </a:bodyPr>
          <a:lstStyle/>
          <a:p>
            <a:pPr algn="r"/>
            <a:r>
              <a:rPr lang="ru-RU" sz="2000" b="1" i="1" dirty="0" smtClean="0">
                <a:solidFill>
                  <a:srgbClr val="0000FF"/>
                </a:solidFill>
                <a:latin typeface="Times New Roman" pitchFamily="18" charset="0"/>
                <a:cs typeface="Times New Roman" pitchFamily="18" charset="0"/>
              </a:rPr>
              <a:t>Заместитель начальника управления, начальник отдела государственной политики </a:t>
            </a:r>
          </a:p>
          <a:p>
            <a:pPr algn="r"/>
            <a:r>
              <a:rPr lang="ru-RU" sz="2000" b="1" i="1" dirty="0" smtClean="0">
                <a:solidFill>
                  <a:srgbClr val="0000FF"/>
                </a:solidFill>
                <a:latin typeface="Times New Roman" pitchFamily="18" charset="0"/>
                <a:cs typeface="Times New Roman" pitchFamily="18" charset="0"/>
              </a:rPr>
              <a:t>в сфере закупок</a:t>
            </a:r>
            <a:endParaRPr lang="ru-RU" sz="2000" b="1" i="1" dirty="0">
              <a:solidFill>
                <a:srgbClr val="0000FF"/>
              </a:solidFill>
              <a:latin typeface="Times New Roman" pitchFamily="18" charset="0"/>
              <a:cs typeface="Times New Roman" pitchFamily="18" charset="0"/>
            </a:endParaRPr>
          </a:p>
        </p:txBody>
      </p:sp>
      <p:sp>
        <p:nvSpPr>
          <p:cNvPr id="21" name="object 21"/>
          <p:cNvSpPr txBox="1"/>
          <p:nvPr/>
        </p:nvSpPr>
        <p:spPr>
          <a:xfrm>
            <a:off x="4114800" y="6248400"/>
            <a:ext cx="2057400" cy="215444"/>
          </a:xfrm>
          <a:prstGeom prst="rect">
            <a:avLst/>
          </a:prstGeom>
        </p:spPr>
        <p:txBody>
          <a:bodyPr vert="horz" wrap="square" lIns="0" tIns="0" rIns="0" bIns="0" rtlCol="0">
            <a:spAutoFit/>
          </a:bodyPr>
          <a:lstStyle/>
          <a:p>
            <a:pPr marL="12700" algn="ctr">
              <a:lnSpc>
                <a:spcPct val="100000"/>
              </a:lnSpc>
              <a:spcBef>
                <a:spcPts val="1315"/>
              </a:spcBef>
            </a:pPr>
            <a:r>
              <a:rPr sz="1400" b="1" spc="-15" dirty="0" smtClean="0">
                <a:solidFill>
                  <a:srgbClr val="000797"/>
                </a:solidFill>
                <a:latin typeface="Times New Roman" pitchFamily="18" charset="0"/>
                <a:cs typeface="Times New Roman" pitchFamily="18" charset="0"/>
              </a:rPr>
              <a:t>201</a:t>
            </a:r>
            <a:r>
              <a:rPr lang="ru-RU" sz="1400" b="1" spc="-15" dirty="0" smtClean="0">
                <a:solidFill>
                  <a:srgbClr val="000797"/>
                </a:solidFill>
                <a:latin typeface="Times New Roman" pitchFamily="18" charset="0"/>
                <a:cs typeface="Times New Roman" pitchFamily="18" charset="0"/>
              </a:rPr>
              <a:t>8</a:t>
            </a:r>
            <a:endParaRPr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381000"/>
            <a:ext cx="8458200" cy="762000"/>
          </a:xfrm>
        </p:spPr>
        <p:txBody>
          <a:bodyPr/>
          <a:lstStyle/>
          <a:p>
            <a:pPr algn="ctr"/>
            <a:r>
              <a:rPr lang="ru-RU" sz="2200" b="0" i="1" kern="12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Trebuchet MS" pitchFamily="34" charset="0"/>
                <a:ea typeface="+mn-ea"/>
                <a:cs typeface="+mn-cs"/>
              </a:rPr>
              <a:t>Изменения в Порядок взаимодействия заказчиков с уполномоченным учреждением</a:t>
            </a:r>
          </a:p>
        </p:txBody>
      </p:sp>
      <p:sp>
        <p:nvSpPr>
          <p:cNvPr id="6" name="Текст 5"/>
          <p:cNvSpPr>
            <a:spLocks noGrp="1"/>
          </p:cNvSpPr>
          <p:nvPr>
            <p:ph type="body" idx="1"/>
          </p:nvPr>
        </p:nvSpPr>
        <p:spPr>
          <a:xfrm>
            <a:off x="0" y="1143000"/>
            <a:ext cx="9144000" cy="738664"/>
          </a:xfrm>
        </p:spPr>
        <p:txBody>
          <a:bodyPr anchor="ctr"/>
          <a:lstStyle/>
          <a:p>
            <a:pPr algn="ctr"/>
            <a:r>
              <a:rPr lang="ru-RU" sz="1600" b="1" dirty="0" smtClean="0">
                <a:solidFill>
                  <a:srgbClr val="FF0000"/>
                </a:solidFill>
                <a:latin typeface="Trebuchet MS" pitchFamily="34" charset="0"/>
                <a:cs typeface="Times New Roman" pitchFamily="18" charset="0"/>
              </a:rPr>
              <a:t>Проект постановления Правительства Кировской области</a:t>
            </a:r>
          </a:p>
          <a:p>
            <a:pPr algn="ctr"/>
            <a:r>
              <a:rPr lang="ru-RU" sz="1600" b="1" dirty="0" smtClean="0">
                <a:solidFill>
                  <a:srgbClr val="FF0000"/>
                </a:solidFill>
                <a:latin typeface="Trebuchet MS" pitchFamily="34" charset="0"/>
                <a:cs typeface="Times New Roman" pitchFamily="18" charset="0"/>
              </a:rPr>
              <a:t>«О внесении изменений </a:t>
            </a:r>
            <a:r>
              <a:rPr lang="ru-RU" sz="1600" b="1" dirty="0" smtClean="0">
                <a:solidFill>
                  <a:srgbClr val="FF0000"/>
                </a:solidFill>
                <a:latin typeface="Trebuchet MS" pitchFamily="34" charset="0"/>
              </a:rPr>
              <a:t>в постановление Правительства Кировской области</a:t>
            </a:r>
          </a:p>
          <a:p>
            <a:pPr algn="ctr"/>
            <a:r>
              <a:rPr lang="ru-RU" sz="1600" b="1" dirty="0" smtClean="0">
                <a:solidFill>
                  <a:srgbClr val="FF0000"/>
                </a:solidFill>
                <a:latin typeface="Trebuchet MS" pitchFamily="34" charset="0"/>
                <a:cs typeface="Times New Roman" pitchFamily="18" charset="0"/>
              </a:rPr>
              <a:t> от 21.04.2015 № 34/213»</a:t>
            </a:r>
            <a:endParaRPr lang="ru-RU" sz="1600" dirty="0"/>
          </a:p>
        </p:txBody>
      </p:sp>
      <p:sp>
        <p:nvSpPr>
          <p:cNvPr id="9" name="Скругленный прямоугольник 8"/>
          <p:cNvSpPr/>
          <p:nvPr/>
        </p:nvSpPr>
        <p:spPr>
          <a:xfrm>
            <a:off x="228600" y="1981200"/>
            <a:ext cx="8686800" cy="533400"/>
          </a:xfrm>
          <a:prstGeom prst="roundRect">
            <a:avLst/>
          </a:prstGeom>
          <a:solidFill>
            <a:schemeClr val="accent1">
              <a:lumMod val="20000"/>
              <a:lumOff val="8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1400" dirty="0" smtClean="0">
                <a:solidFill>
                  <a:schemeClr val="tx1"/>
                </a:solidFill>
                <a:latin typeface="Trebuchet MS" pitchFamily="34" charset="0"/>
                <a:cs typeface="Times New Roman" pitchFamily="18" charset="0"/>
              </a:rPr>
              <a:t>Порядок приводится в соответствие с действующим законодательством, в части электронизации закупочного процесса, требований к обеспечению заявки</a:t>
            </a:r>
            <a:endParaRPr lang="ru-RU" sz="1400" dirty="0">
              <a:solidFill>
                <a:schemeClr val="tx1"/>
              </a:solidFill>
            </a:endParaRPr>
          </a:p>
        </p:txBody>
      </p:sp>
      <p:sp>
        <p:nvSpPr>
          <p:cNvPr id="10" name="Скругленный прямоугольник 9"/>
          <p:cNvSpPr/>
          <p:nvPr/>
        </p:nvSpPr>
        <p:spPr>
          <a:xfrm>
            <a:off x="228600" y="4038600"/>
            <a:ext cx="8686800" cy="1219200"/>
          </a:xfrm>
          <a:prstGeom prst="roundRect">
            <a:avLst/>
          </a:prstGeom>
          <a:solidFill>
            <a:schemeClr val="accent1">
              <a:lumMod val="20000"/>
              <a:lumOff val="8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1400" dirty="0" smtClean="0">
                <a:solidFill>
                  <a:schemeClr val="tx1"/>
                </a:solidFill>
                <a:latin typeface="Trebuchet MS" pitchFamily="34" charset="0"/>
              </a:rPr>
              <a:t>Скорректированы сроки направления заявок в УУ:</a:t>
            </a:r>
          </a:p>
          <a:p>
            <a:pPr>
              <a:buFontTx/>
              <a:buChar char="-"/>
            </a:pPr>
            <a:r>
              <a:rPr lang="ru-RU" sz="1400" b="1" u="sng" dirty="0" smtClean="0">
                <a:solidFill>
                  <a:schemeClr val="tx1"/>
                </a:solidFill>
                <a:latin typeface="Trebuchet MS" pitchFamily="34" charset="0"/>
              </a:rPr>
              <a:t>на закупку товаров, услуг</a:t>
            </a:r>
            <a:r>
              <a:rPr lang="ru-RU" sz="1400" dirty="0" smtClean="0">
                <a:solidFill>
                  <a:schemeClr val="tx1"/>
                </a:solidFill>
                <a:latin typeface="Trebuchet MS" pitchFamily="34" charset="0"/>
              </a:rPr>
              <a:t>, закупка которых запланирована в плане-графике к размещению в определенном календарном месяце, направляется </a:t>
            </a:r>
            <a:r>
              <a:rPr lang="ru-RU" sz="1400" b="1" u="sng" dirty="0" smtClean="0">
                <a:solidFill>
                  <a:schemeClr val="tx1"/>
                </a:solidFill>
                <a:latin typeface="Trebuchet MS" pitchFamily="34" charset="0"/>
              </a:rPr>
              <a:t>не позднее 20-го числа этого месяца</a:t>
            </a:r>
            <a:r>
              <a:rPr lang="ru-RU" sz="1400" b="1" dirty="0" smtClean="0">
                <a:solidFill>
                  <a:schemeClr val="tx1"/>
                </a:solidFill>
                <a:latin typeface="Trebuchet MS" pitchFamily="34" charset="0"/>
              </a:rPr>
              <a:t>;</a:t>
            </a:r>
          </a:p>
          <a:p>
            <a:r>
              <a:rPr lang="ru-RU" sz="1400" b="1" dirty="0" smtClean="0">
                <a:solidFill>
                  <a:schemeClr val="tx1"/>
                </a:solidFill>
                <a:latin typeface="Trebuchet MS" pitchFamily="34" charset="0"/>
              </a:rPr>
              <a:t>- </a:t>
            </a:r>
            <a:r>
              <a:rPr lang="ru-RU" sz="1400" b="1" u="sng" dirty="0" smtClean="0">
                <a:solidFill>
                  <a:schemeClr val="tx1"/>
                </a:solidFill>
                <a:latin typeface="Trebuchet MS" pitchFamily="34" charset="0"/>
              </a:rPr>
              <a:t>на закупку работ</a:t>
            </a:r>
            <a:r>
              <a:rPr lang="ru-RU" sz="1400" dirty="0" smtClean="0">
                <a:solidFill>
                  <a:schemeClr val="tx1"/>
                </a:solidFill>
                <a:latin typeface="Trebuchet MS" pitchFamily="34" charset="0"/>
              </a:rPr>
              <a:t>, закупка которых запланирована в плане-графике к размещению в определенном календарном месяце, направляется </a:t>
            </a:r>
            <a:r>
              <a:rPr lang="ru-RU" sz="1400" b="1" u="sng" dirty="0" smtClean="0">
                <a:solidFill>
                  <a:schemeClr val="tx1"/>
                </a:solidFill>
                <a:latin typeface="Trebuchet MS" pitchFamily="34" charset="0"/>
              </a:rPr>
              <a:t>не позднее 15-го числа этого месяца.</a:t>
            </a:r>
            <a:endParaRPr lang="ru-RU" sz="1400" u="sng" dirty="0">
              <a:solidFill>
                <a:schemeClr val="tx1"/>
              </a:solidFill>
            </a:endParaRPr>
          </a:p>
        </p:txBody>
      </p:sp>
      <p:sp>
        <p:nvSpPr>
          <p:cNvPr id="11" name="Скругленный прямоугольник 10"/>
          <p:cNvSpPr/>
          <p:nvPr/>
        </p:nvSpPr>
        <p:spPr>
          <a:xfrm>
            <a:off x="228600" y="5410200"/>
            <a:ext cx="8686800" cy="609600"/>
          </a:xfrm>
          <a:prstGeom prst="roundRect">
            <a:avLst/>
          </a:prstGeom>
          <a:solidFill>
            <a:schemeClr val="accent1">
              <a:lumMod val="20000"/>
              <a:lumOff val="8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1400" dirty="0" smtClean="0">
                <a:solidFill>
                  <a:schemeClr val="tx1"/>
                </a:solidFill>
                <a:latin typeface="Trebuchet MS" pitchFamily="34" charset="0"/>
                <a:cs typeface="Times New Roman" pitchFamily="18" charset="0"/>
              </a:rPr>
              <a:t>Увеличены сроки согласования заявки на закупку муниципального заказчика министерством транспорта Кировской области с 3 до </a:t>
            </a:r>
            <a:r>
              <a:rPr lang="ru-RU" sz="1400" b="1" u="sng" dirty="0" smtClean="0">
                <a:solidFill>
                  <a:schemeClr val="tx1"/>
                </a:solidFill>
                <a:latin typeface="Trebuchet MS" pitchFamily="34" charset="0"/>
                <a:cs typeface="Times New Roman" pitchFamily="18" charset="0"/>
              </a:rPr>
              <a:t>5  рабочих дней</a:t>
            </a:r>
          </a:p>
        </p:txBody>
      </p:sp>
      <p:sp>
        <p:nvSpPr>
          <p:cNvPr id="12" name="Скругленный прямоугольник 11"/>
          <p:cNvSpPr/>
          <p:nvPr/>
        </p:nvSpPr>
        <p:spPr>
          <a:xfrm>
            <a:off x="228600" y="2667000"/>
            <a:ext cx="8686800" cy="1219200"/>
          </a:xfrm>
          <a:prstGeom prst="roundRect">
            <a:avLst/>
          </a:prstGeom>
          <a:solidFill>
            <a:schemeClr val="accent1">
              <a:lumMod val="20000"/>
              <a:lumOff val="8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1400" dirty="0" smtClean="0">
                <a:solidFill>
                  <a:schemeClr val="tx1"/>
                </a:solidFill>
                <a:latin typeface="Trebuchet MS" pitchFamily="34" charset="0"/>
                <a:cs typeface="Times New Roman" pitchFamily="18" charset="0"/>
              </a:rPr>
              <a:t>В случае закупки </a:t>
            </a:r>
            <a:r>
              <a:rPr lang="ru-RU" sz="1400" b="1" u="sng" dirty="0" smtClean="0">
                <a:solidFill>
                  <a:schemeClr val="tx1"/>
                </a:solidFill>
                <a:latin typeface="Trebuchet MS" pitchFamily="34" charset="0"/>
                <a:cs typeface="Times New Roman" pitchFamily="18" charset="0"/>
              </a:rPr>
              <a:t>работ по строительству, реконструкции, капитальному и текущему ремонту </a:t>
            </a:r>
            <a:r>
              <a:rPr lang="ru-RU" sz="1400" b="1" dirty="0" smtClean="0">
                <a:solidFill>
                  <a:schemeClr val="tx1"/>
                </a:solidFill>
                <a:latin typeface="Trebuchet MS" pitchFamily="34" charset="0"/>
                <a:cs typeface="Times New Roman" pitchFamily="18" charset="0"/>
              </a:rPr>
              <a:t>объекта капитального строительства</a:t>
            </a:r>
            <a:r>
              <a:rPr lang="ru-RU" sz="1400" dirty="0" smtClean="0">
                <a:solidFill>
                  <a:schemeClr val="tx1"/>
                </a:solidFill>
                <a:latin typeface="Trebuchet MS" pitchFamily="34" charset="0"/>
                <a:cs typeface="Times New Roman" pitchFamily="18" charset="0"/>
              </a:rPr>
              <a:t>, финансируемой за счет средств областного бюджета, целевого межбюджетного трансферта, проектная документация (при наличии) или расчет сметной стоимости должны содержать </a:t>
            </a:r>
            <a:r>
              <a:rPr lang="ru-RU" sz="1400" b="1" u="sng" dirty="0" smtClean="0">
                <a:solidFill>
                  <a:schemeClr val="tx1"/>
                </a:solidFill>
                <a:latin typeface="Trebuchet MS" pitchFamily="34" charset="0"/>
                <a:cs typeface="Times New Roman" pitchFamily="18" charset="0"/>
              </a:rPr>
              <a:t>положительный результат проверки </a:t>
            </a:r>
            <a:r>
              <a:rPr lang="ru-RU" sz="1400" dirty="0" smtClean="0">
                <a:solidFill>
                  <a:schemeClr val="tx1"/>
                </a:solidFill>
                <a:latin typeface="Trebuchet MS" pitchFamily="34" charset="0"/>
                <a:cs typeface="Times New Roman" pitchFamily="18" charset="0"/>
              </a:rPr>
              <a:t>достоверности определения сметной стоимости. </a:t>
            </a:r>
            <a:endParaRPr lang="ru-RU" sz="1400" dirty="0">
              <a:solidFill>
                <a:schemeClr val="tx1"/>
              </a:solidFill>
            </a:endParaRPr>
          </a:p>
        </p:txBody>
      </p:sp>
      <p:sp>
        <p:nvSpPr>
          <p:cNvPr id="13" name="Скругленный прямоугольник 12"/>
          <p:cNvSpPr/>
          <p:nvPr/>
        </p:nvSpPr>
        <p:spPr>
          <a:xfrm>
            <a:off x="228600" y="6172200"/>
            <a:ext cx="8686800" cy="609600"/>
          </a:xfrm>
          <a:prstGeom prst="roundRect">
            <a:avLst/>
          </a:prstGeom>
          <a:solidFill>
            <a:schemeClr val="accent1">
              <a:lumMod val="20000"/>
              <a:lumOff val="8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1400" dirty="0" smtClean="0">
                <a:solidFill>
                  <a:schemeClr val="tx1"/>
                </a:solidFill>
                <a:latin typeface="Trebuchet MS" pitchFamily="34" charset="0"/>
                <a:cs typeface="Times New Roman" pitchFamily="18" charset="0"/>
              </a:rPr>
              <a:t>Изменены</a:t>
            </a:r>
            <a:r>
              <a:rPr lang="ru-RU" sz="1400" dirty="0" smtClean="0">
                <a:solidFill>
                  <a:schemeClr val="tx1"/>
                </a:solidFill>
                <a:latin typeface="Trebuchet MS" pitchFamily="34" charset="0"/>
              </a:rPr>
              <a:t> формы: </a:t>
            </a:r>
          </a:p>
          <a:p>
            <a:pPr>
              <a:buFontTx/>
              <a:buChar char="-"/>
            </a:pPr>
            <a:r>
              <a:rPr lang="ru-RU" sz="1400" dirty="0" smtClean="0">
                <a:solidFill>
                  <a:schemeClr val="tx1"/>
                </a:solidFill>
                <a:latin typeface="Trebuchet MS" pitchFamily="34" charset="0"/>
              </a:rPr>
              <a:t> заявки для закупки товаров, работ, услуг для муниципальных заказчиков Кировской области, </a:t>
            </a:r>
          </a:p>
          <a:p>
            <a:pPr>
              <a:buFontTx/>
              <a:buChar char="-"/>
            </a:pPr>
            <a:r>
              <a:rPr lang="ru-RU" sz="1400" dirty="0" smtClean="0">
                <a:solidFill>
                  <a:schemeClr val="tx1"/>
                </a:solidFill>
                <a:latin typeface="Trebuchet MS" pitchFamily="34" charset="0"/>
              </a:rPr>
              <a:t> технических заданий на поставку товаров, на выполнение работ, оказание услуг.</a:t>
            </a:r>
            <a:endParaRPr lang="ru-RU" sz="1400" b="1" u="sng" dirty="0" smtClean="0">
              <a:solidFill>
                <a:schemeClr val="tx1"/>
              </a:solidFill>
              <a:latin typeface="Trebuchet MS" pitchFamily="34"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62000" y="564179"/>
            <a:ext cx="8382000" cy="276999"/>
          </a:xfrm>
        </p:spPr>
        <p:txBody>
          <a:bodyPr anchor="ctr"/>
          <a:lstStyle/>
          <a:p>
            <a:pPr algn="ctr"/>
            <a:r>
              <a:rPr lang="ru-RU" sz="1800" b="0" i="1" kern="12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Trebuchet MS" pitchFamily="34" charset="0"/>
                <a:ea typeface="+mn-ea"/>
                <a:cs typeface="+mn-cs"/>
              </a:rPr>
              <a:t>Пример заполнения формы технического задания на поставку товара</a:t>
            </a:r>
          </a:p>
        </p:txBody>
      </p:sp>
      <p:sp>
        <p:nvSpPr>
          <p:cNvPr id="5" name="Прямоугольник 4"/>
          <p:cNvSpPr/>
          <p:nvPr/>
        </p:nvSpPr>
        <p:spPr>
          <a:xfrm>
            <a:off x="2667000" y="4953000"/>
            <a:ext cx="8534400" cy="369332"/>
          </a:xfrm>
          <a:prstGeom prst="rect">
            <a:avLst/>
          </a:prstGeom>
        </p:spPr>
        <p:txBody>
          <a:bodyPr wrap="square">
            <a:spAutoFit/>
          </a:bodyPr>
          <a:lstStyle/>
          <a:p>
            <a:pPr>
              <a:lnSpc>
                <a:spcPct val="100000"/>
              </a:lnSpc>
            </a:pPr>
            <a:endParaRPr lang="ru-RU" b="1" dirty="0" smtClean="0">
              <a:solidFill>
                <a:srgbClr val="0D0D0D"/>
              </a:solidFill>
              <a:latin typeface="Times New Roman"/>
            </a:endParaRP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524000" y="1219200"/>
            <a:ext cx="5791199" cy="546438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25138353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62000" y="364123"/>
            <a:ext cx="8382000" cy="677108"/>
          </a:xfrm>
        </p:spPr>
        <p:txBody>
          <a:bodyPr anchor="ctr"/>
          <a:lstStyle/>
          <a:p>
            <a:pPr algn="ctr"/>
            <a:r>
              <a:rPr lang="ru-RU" sz="2200" b="0" i="1" kern="12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Trebuchet MS" pitchFamily="34" charset="0"/>
                <a:ea typeface="+mn-ea"/>
                <a:cs typeface="+mn-cs"/>
              </a:rPr>
              <a:t>Пример заполнения формы технического задания на поставку товара</a:t>
            </a:r>
          </a:p>
        </p:txBody>
      </p:sp>
      <p:sp>
        <p:nvSpPr>
          <p:cNvPr id="5" name="Прямоугольник 4"/>
          <p:cNvSpPr/>
          <p:nvPr/>
        </p:nvSpPr>
        <p:spPr>
          <a:xfrm>
            <a:off x="2667000" y="4953000"/>
            <a:ext cx="8534400" cy="369332"/>
          </a:xfrm>
          <a:prstGeom prst="rect">
            <a:avLst/>
          </a:prstGeom>
        </p:spPr>
        <p:txBody>
          <a:bodyPr wrap="square">
            <a:spAutoFit/>
          </a:bodyPr>
          <a:lstStyle/>
          <a:p>
            <a:pPr>
              <a:lnSpc>
                <a:spcPct val="100000"/>
              </a:lnSpc>
            </a:pPr>
            <a:endParaRPr lang="ru-RU" b="1" dirty="0" smtClean="0">
              <a:solidFill>
                <a:srgbClr val="0D0D0D"/>
              </a:solidFill>
              <a:latin typeface="Times New Roman"/>
            </a:endParaRPr>
          </a:p>
        </p:txBody>
      </p:sp>
      <p:sp>
        <p:nvSpPr>
          <p:cNvPr id="3" name="Прямоугольник 2"/>
          <p:cNvSpPr/>
          <p:nvPr/>
        </p:nvSpPr>
        <p:spPr>
          <a:xfrm>
            <a:off x="2286000" y="-8805118"/>
            <a:ext cx="4572000" cy="5878532"/>
          </a:xfrm>
          <a:prstGeom prst="rect">
            <a:avLst/>
          </a:prstGeom>
        </p:spPr>
        <p:txBody>
          <a:bodyPr>
            <a:spAutoFit/>
          </a:bodyPr>
          <a:lstStyle/>
          <a:p>
            <a:r>
              <a:rPr lang="ru-RU" sz="800" dirty="0"/>
              <a:t>УТВЕРЖДАЮ</a:t>
            </a:r>
          </a:p>
          <a:p>
            <a:r>
              <a:rPr lang="ru-RU" sz="800" dirty="0"/>
              <a:t>_______________________</a:t>
            </a:r>
          </a:p>
          <a:p>
            <a:r>
              <a:rPr lang="ru-RU" sz="800" dirty="0"/>
              <a:t>(руководитель заказчика)</a:t>
            </a:r>
          </a:p>
          <a:p>
            <a:r>
              <a:rPr lang="ru-RU" sz="800" dirty="0"/>
              <a:t>_______________________</a:t>
            </a:r>
          </a:p>
          <a:p>
            <a:r>
              <a:rPr lang="ru-RU" sz="800" dirty="0"/>
              <a:t>«___» __________ 20___ г.</a:t>
            </a:r>
          </a:p>
          <a:p>
            <a:endParaRPr lang="ru-RU" sz="800" dirty="0"/>
          </a:p>
          <a:p>
            <a:r>
              <a:rPr lang="ru-RU" sz="800" dirty="0"/>
              <a:t>Техническое задание (описание объекта закупки) </a:t>
            </a:r>
          </a:p>
          <a:p>
            <a:r>
              <a:rPr lang="ru-RU" sz="800" dirty="0"/>
              <a:t>на поставку товаров</a:t>
            </a:r>
          </a:p>
          <a:p>
            <a:r>
              <a:rPr lang="ru-RU" sz="800" dirty="0"/>
              <a:t>Позиция № п/п. Наименование товара, единицы измерения, количество</a:t>
            </a:r>
          </a:p>
          <a:p>
            <a:r>
              <a:rPr lang="ru-RU" sz="800" dirty="0"/>
              <a:t>№ п/п	Описание требований</a:t>
            </a:r>
          </a:p>
          <a:p>
            <a:r>
              <a:rPr lang="ru-RU" sz="800" dirty="0"/>
              <a:t>(функциональные, технические, качественные, эксплуатационные характеристики товара, единицы измерения)*	Минимальные и (или) максимальные, </a:t>
            </a:r>
          </a:p>
          <a:p>
            <a:r>
              <a:rPr lang="ru-RU" sz="800" dirty="0"/>
              <a:t>неизменяемые значения характеристики</a:t>
            </a:r>
          </a:p>
          <a:p>
            <a:r>
              <a:rPr lang="ru-RU" sz="800" dirty="0"/>
              <a:t>	Требования заказчика к указанию значения характеристики участником закупки**</a:t>
            </a:r>
          </a:p>
          <a:p>
            <a:endParaRPr lang="ru-RU" sz="800" dirty="0"/>
          </a:p>
          <a:p>
            <a:r>
              <a:rPr lang="ru-RU" sz="800" dirty="0"/>
              <a:t>			</a:t>
            </a:r>
          </a:p>
          <a:p>
            <a:endParaRPr lang="ru-RU" sz="800" dirty="0"/>
          </a:p>
          <a:p>
            <a:r>
              <a:rPr lang="ru-RU" sz="800" dirty="0"/>
              <a:t>* Описание установленных требований изменению не подлежит</a:t>
            </a:r>
          </a:p>
          <a:p>
            <a:r>
              <a:rPr lang="ru-RU" sz="800" dirty="0"/>
              <a:t>** «Одно конкретное значение» – участник закупки указывает одно конкретное значение из установленного диапазона без каких-либо слов, знаков, символов, исключающих конкретное значение, а при наличии альтернативных значений выбирает одно конкретное из установленных значений.</a:t>
            </a:r>
          </a:p>
          <a:p>
            <a:r>
              <a:rPr lang="ru-RU" sz="800" dirty="0"/>
              <a:t>«Диапазонное значение» – участник закупки указывает конкретный диапазон значений (минимальное и максимальное значение) в рамках допустимых пределов, установленных техническим заданием, без каких-либо слов, знаков, символов, исключающих конкретное значение диапазона.</a:t>
            </a:r>
          </a:p>
          <a:p>
            <a:r>
              <a:rPr lang="ru-RU" sz="800" dirty="0"/>
              <a:t>«Диапазонное значение или одно конкретное значение» – участник закупки указывает конкретный диапазон значений (минимальное и максимальное значение) в рамках допустимых пределов, установленных техническим заданием, без каких-либо слов, знаков, символов, исключающих конкретное значение диапазона или одно конкретное значение из установленного диапазона без каких-либо слов, знаков, символов, исключающих конкретное значение.</a:t>
            </a:r>
          </a:p>
          <a:p>
            <a:r>
              <a:rPr lang="ru-RU" sz="800" dirty="0"/>
              <a:t>«Неизменяемое значение» – участник указывает все значения, слова, знаки, символы и др., содержащиеся в соответствующей строке технического задания без изменения. </a:t>
            </a:r>
          </a:p>
          <a:p>
            <a:r>
              <a:rPr lang="ru-RU" sz="800" dirty="0"/>
              <a:t>Примечание:</a:t>
            </a:r>
          </a:p>
          <a:p>
            <a:r>
              <a:rPr lang="ru-RU" sz="800" dirty="0"/>
              <a:t>1. При заполнении столбца «Минимальные и/или максимальные, неизменяемые значения характеристики» технического задания (описания объекта закупки) на поставку товаров заказчик указывает значения характеристики.</a:t>
            </a:r>
          </a:p>
          <a:p>
            <a:r>
              <a:rPr lang="ru-RU" sz="800" dirty="0"/>
              <a:t>2 При заполнении столбца «Требования заказчика к указанию значения характеристики участником закупки» технического задания (описания объекта закупки) на поставку товаров заказчик указывает один из следующих вариантов: (одно конкретное значение)/(диапазонное значение)/(диапазонное значение или одно конкретное значение)/(неизменяемое значение).</a:t>
            </a:r>
          </a:p>
          <a:p>
            <a:r>
              <a:rPr lang="ru-RU" sz="800" dirty="0"/>
              <a:t>3. Если заказчиком при описании объекта закупки не используются стандартные показатели, требования, обозначения и терминология, установленные в соответствии с законодательством Российской Федерации о техническом регулировании, законодательством Российской Федерации о стандартизации, в заявке на закупку должно содержаться обоснование необходимости использования других показателей, требований, обозначений и терминологии. </a:t>
            </a:r>
          </a:p>
        </p:txBody>
      </p:sp>
      <p:graphicFrame>
        <p:nvGraphicFramePr>
          <p:cNvPr id="8" name="Таблица 7"/>
          <p:cNvGraphicFramePr>
            <a:graphicFrameLocks noGrp="1"/>
          </p:cNvGraphicFramePr>
          <p:nvPr>
            <p:extLst>
              <p:ext uri="{D42A27DB-BD31-4B8C-83A1-F6EECF244321}">
                <p14:modId xmlns:p14="http://schemas.microsoft.com/office/powerpoint/2010/main" xmlns="" val="670845917"/>
              </p:ext>
            </p:extLst>
          </p:nvPr>
        </p:nvGraphicFramePr>
        <p:xfrm>
          <a:off x="152400" y="5715000"/>
          <a:ext cx="4267200" cy="675447"/>
        </p:xfrm>
        <a:graphic>
          <a:graphicData uri="http://schemas.openxmlformats.org/drawingml/2006/table">
            <a:tbl>
              <a:tblPr firstRow="1" bandRow="1">
                <a:tableStyleId>{5C22544A-7EE6-4342-B048-85BDC9FD1C3A}</a:tableStyleId>
              </a:tblPr>
              <a:tblGrid>
                <a:gridCol w="533400"/>
                <a:gridCol w="3733800"/>
              </a:tblGrid>
              <a:tr h="675447">
                <a:tc>
                  <a:txBody>
                    <a:bodyPr/>
                    <a:lstStyle/>
                    <a:p>
                      <a:r>
                        <a:rPr lang="ru-RU" sz="1400" b="0" kern="1200" baseline="0" dirty="0" smtClean="0">
                          <a:solidFill>
                            <a:schemeClr val="tx1"/>
                          </a:solidFill>
                          <a:latin typeface="Trebuchet MS" pitchFamily="34" charset="0"/>
                          <a:ea typeface="+mn-ea"/>
                          <a:cs typeface="Times New Roman" pitchFamily="18" charset="0"/>
                        </a:rPr>
                        <a:t>3.</a:t>
                      </a:r>
                      <a:endParaRPr lang="ru-RU" sz="1400" b="0" kern="1200" baseline="0" dirty="0">
                        <a:solidFill>
                          <a:schemeClr val="tx1"/>
                        </a:solidFill>
                        <a:latin typeface="Trebuchet MS" pitchFamily="34" charset="0"/>
                        <a:ea typeface="+mn-ea"/>
                        <a:cs typeface="Times New Roman" pitchFamily="18" charset="0"/>
                      </a:endParaRPr>
                    </a:p>
                  </a:txBody>
                  <a:tcPr anchor="ctr">
                    <a:solidFill>
                      <a:schemeClr val="accent1">
                        <a:lumMod val="20000"/>
                        <a:lumOff val="80000"/>
                      </a:schemeClr>
                    </a:solidFill>
                  </a:tcPr>
                </a:tc>
                <a:tc>
                  <a:txBody>
                    <a:bodyPr/>
                    <a:lstStyle/>
                    <a:p>
                      <a:r>
                        <a:rPr lang="ru-RU" sz="1400" b="0" kern="1200" baseline="0" dirty="0" smtClean="0">
                          <a:solidFill>
                            <a:schemeClr val="tx1"/>
                          </a:solidFill>
                          <a:latin typeface="Trebuchet MS" pitchFamily="34" charset="0"/>
                          <a:ea typeface="+mn-ea"/>
                          <a:cs typeface="Times New Roman" pitchFamily="18" charset="0"/>
                        </a:rPr>
                        <a:t>Размер</a:t>
                      </a:r>
                      <a:endParaRPr lang="ru-RU" sz="1400" b="0" kern="1200" baseline="0" dirty="0">
                        <a:solidFill>
                          <a:schemeClr val="tx1"/>
                        </a:solidFill>
                        <a:latin typeface="Trebuchet MS" pitchFamily="34" charset="0"/>
                        <a:ea typeface="+mn-ea"/>
                        <a:cs typeface="Times New Roman" pitchFamily="18" charset="0"/>
                      </a:endParaRPr>
                    </a:p>
                  </a:txBody>
                  <a:tcPr anchor="ctr">
                    <a:solidFill>
                      <a:schemeClr val="accent1">
                        <a:lumMod val="20000"/>
                        <a:lumOff val="80000"/>
                      </a:schemeClr>
                    </a:solidFill>
                  </a:tcPr>
                </a:tc>
              </a:tr>
            </a:tbl>
          </a:graphicData>
        </a:graphic>
      </p:graphicFrame>
      <p:graphicFrame>
        <p:nvGraphicFramePr>
          <p:cNvPr id="6" name="Таблица 5"/>
          <p:cNvGraphicFramePr>
            <a:graphicFrameLocks noGrp="1"/>
          </p:cNvGraphicFramePr>
          <p:nvPr>
            <p:extLst>
              <p:ext uri="{D42A27DB-BD31-4B8C-83A1-F6EECF244321}">
                <p14:modId xmlns:p14="http://schemas.microsoft.com/office/powerpoint/2010/main" xmlns="" val="3908538549"/>
              </p:ext>
            </p:extLst>
          </p:nvPr>
        </p:nvGraphicFramePr>
        <p:xfrm>
          <a:off x="152400" y="4660879"/>
          <a:ext cx="4267200" cy="953573"/>
        </p:xfrm>
        <a:graphic>
          <a:graphicData uri="http://schemas.openxmlformats.org/drawingml/2006/table">
            <a:tbl>
              <a:tblPr firstRow="1" bandRow="1">
                <a:tableStyleId>{5C22544A-7EE6-4342-B048-85BDC9FD1C3A}</a:tableStyleId>
              </a:tblPr>
              <a:tblGrid>
                <a:gridCol w="533400"/>
                <a:gridCol w="3733800"/>
              </a:tblGrid>
              <a:tr h="953573">
                <a:tc>
                  <a:txBody>
                    <a:bodyPr/>
                    <a:lstStyle/>
                    <a:p>
                      <a:r>
                        <a:rPr lang="ru-RU" sz="1400" b="0" kern="1200" baseline="0" dirty="0" smtClean="0">
                          <a:solidFill>
                            <a:schemeClr val="tx1"/>
                          </a:solidFill>
                          <a:latin typeface="Trebuchet MS" pitchFamily="34" charset="0"/>
                          <a:ea typeface="+mn-ea"/>
                          <a:cs typeface="Times New Roman" pitchFamily="18" charset="0"/>
                        </a:rPr>
                        <a:t>2.</a:t>
                      </a:r>
                      <a:endParaRPr lang="ru-RU" sz="1400" b="0" kern="1200" baseline="0" dirty="0">
                        <a:solidFill>
                          <a:schemeClr val="tx1"/>
                        </a:solidFill>
                        <a:latin typeface="Trebuchet MS" pitchFamily="34" charset="0"/>
                        <a:ea typeface="+mn-ea"/>
                        <a:cs typeface="Times New Roman" pitchFamily="18" charset="0"/>
                      </a:endParaRPr>
                    </a:p>
                  </a:txBody>
                  <a:tcPr anchor="ctr">
                    <a:solidFill>
                      <a:schemeClr val="accent1">
                        <a:lumMod val="20000"/>
                        <a:lumOff val="80000"/>
                      </a:schemeClr>
                    </a:solidFill>
                  </a:tcPr>
                </a:tc>
                <a:tc>
                  <a:txBody>
                    <a:bodyPr/>
                    <a:lstStyle/>
                    <a:p>
                      <a:r>
                        <a:rPr lang="ru-RU" sz="1400" b="0" kern="1200" baseline="0" dirty="0" smtClean="0">
                          <a:solidFill>
                            <a:schemeClr val="tx1"/>
                          </a:solidFill>
                          <a:latin typeface="Trebuchet MS" pitchFamily="34" charset="0"/>
                          <a:ea typeface="+mn-ea"/>
                          <a:cs typeface="Times New Roman" pitchFamily="18" charset="0"/>
                        </a:rPr>
                        <a:t>Длина перчатки (от края манжеты до кончика среднего пальца), мм</a:t>
                      </a:r>
                      <a:endParaRPr lang="ru-RU" sz="1400" b="0" kern="1200" baseline="0" dirty="0">
                        <a:solidFill>
                          <a:schemeClr val="tx1"/>
                        </a:solidFill>
                        <a:latin typeface="Trebuchet MS" pitchFamily="34" charset="0"/>
                        <a:ea typeface="+mn-ea"/>
                        <a:cs typeface="Times New Roman" pitchFamily="18" charset="0"/>
                      </a:endParaRPr>
                    </a:p>
                  </a:txBody>
                  <a:tcPr anchor="ctr">
                    <a:solidFill>
                      <a:schemeClr val="accent1">
                        <a:lumMod val="20000"/>
                        <a:lumOff val="80000"/>
                      </a:schemeClr>
                    </a:solidFill>
                  </a:tcPr>
                </a:tc>
              </a:tr>
            </a:tbl>
          </a:graphicData>
        </a:graphic>
      </p:graphicFrame>
      <p:graphicFrame>
        <p:nvGraphicFramePr>
          <p:cNvPr id="7" name="Таблица 6"/>
          <p:cNvGraphicFramePr>
            <a:graphicFrameLocks noGrp="1"/>
          </p:cNvGraphicFramePr>
          <p:nvPr>
            <p:extLst>
              <p:ext uri="{D42A27DB-BD31-4B8C-83A1-F6EECF244321}">
                <p14:modId xmlns:p14="http://schemas.microsoft.com/office/powerpoint/2010/main" xmlns="" val="645327456"/>
              </p:ext>
            </p:extLst>
          </p:nvPr>
        </p:nvGraphicFramePr>
        <p:xfrm>
          <a:off x="152400" y="3352800"/>
          <a:ext cx="4267200" cy="1231698"/>
        </p:xfrm>
        <a:graphic>
          <a:graphicData uri="http://schemas.openxmlformats.org/drawingml/2006/table">
            <a:tbl>
              <a:tblPr firstRow="1" bandRow="1">
                <a:tableStyleId>{5C22544A-7EE6-4342-B048-85BDC9FD1C3A}</a:tableStyleId>
              </a:tblPr>
              <a:tblGrid>
                <a:gridCol w="533400"/>
                <a:gridCol w="3733800"/>
              </a:tblGrid>
              <a:tr h="1231698">
                <a:tc>
                  <a:txBody>
                    <a:bodyPr/>
                    <a:lstStyle/>
                    <a:p>
                      <a:r>
                        <a:rPr lang="ru-RU" sz="1400" b="0" kern="1200" baseline="0" dirty="0" smtClean="0">
                          <a:solidFill>
                            <a:schemeClr val="tx1"/>
                          </a:solidFill>
                          <a:latin typeface="Trebuchet MS" pitchFamily="34" charset="0"/>
                          <a:ea typeface="+mn-ea"/>
                          <a:cs typeface="Times New Roman" pitchFamily="18" charset="0"/>
                        </a:rPr>
                        <a:t>1.</a:t>
                      </a:r>
                    </a:p>
                  </a:txBody>
                  <a:tcPr anchor="ctr">
                    <a:solidFill>
                      <a:schemeClr val="accent1">
                        <a:lumMod val="20000"/>
                        <a:lumOff val="80000"/>
                      </a:schemeClr>
                    </a:solidFill>
                  </a:tcPr>
                </a:tc>
                <a:tc>
                  <a:txBody>
                    <a:bodyPr/>
                    <a:lstStyle/>
                    <a:p>
                      <a:r>
                        <a:rPr lang="ru-RU" sz="1400" b="0" kern="1200" baseline="0" dirty="0" err="1" smtClean="0">
                          <a:solidFill>
                            <a:schemeClr val="tx1"/>
                          </a:solidFill>
                          <a:latin typeface="Trebuchet MS" pitchFamily="34" charset="0"/>
                          <a:ea typeface="+mn-ea"/>
                          <a:cs typeface="Times New Roman" pitchFamily="18" charset="0"/>
                        </a:rPr>
                        <a:t>Нитриловые</a:t>
                      </a:r>
                      <a:r>
                        <a:rPr lang="ru-RU" sz="1400" b="0" kern="1200" baseline="0" dirty="0" smtClean="0">
                          <a:solidFill>
                            <a:schemeClr val="tx1"/>
                          </a:solidFill>
                          <a:latin typeface="Trebuchet MS" pitchFamily="34" charset="0"/>
                          <a:ea typeface="+mn-ea"/>
                          <a:cs typeface="Times New Roman" pitchFamily="18" charset="0"/>
                        </a:rPr>
                        <a:t>, нестерильные, неанатомические; </a:t>
                      </a:r>
                    </a:p>
                    <a:p>
                      <a:r>
                        <a:rPr lang="ru-RU" sz="1400" b="0" kern="1200" baseline="0" dirty="0" smtClean="0">
                          <a:solidFill>
                            <a:schemeClr val="tx1"/>
                          </a:solidFill>
                          <a:latin typeface="Trebuchet MS" pitchFamily="34" charset="0"/>
                          <a:ea typeface="+mn-ea"/>
                          <a:cs typeface="Times New Roman" pitchFamily="18" charset="0"/>
                        </a:rPr>
                        <a:t>текстурированные только на пальцах; </a:t>
                      </a:r>
                      <a:r>
                        <a:rPr lang="ru-RU" sz="1400" b="0" kern="1200" baseline="0" dirty="0" err="1" smtClean="0">
                          <a:solidFill>
                            <a:schemeClr val="tx1"/>
                          </a:solidFill>
                          <a:latin typeface="Trebuchet MS" pitchFamily="34" charset="0"/>
                          <a:ea typeface="+mn-ea"/>
                          <a:cs typeface="Times New Roman" pitchFamily="18" charset="0"/>
                        </a:rPr>
                        <a:t>неопудренные</a:t>
                      </a:r>
                      <a:r>
                        <a:rPr lang="ru-RU" sz="1400" b="0" kern="1200" baseline="0" dirty="0" smtClean="0">
                          <a:solidFill>
                            <a:schemeClr val="tx1"/>
                          </a:solidFill>
                          <a:latin typeface="Trebuchet MS" pitchFamily="34" charset="0"/>
                          <a:ea typeface="+mn-ea"/>
                          <a:cs typeface="Times New Roman" pitchFamily="18" charset="0"/>
                        </a:rPr>
                        <a:t>; </a:t>
                      </a:r>
                    </a:p>
                    <a:p>
                      <a:r>
                        <a:rPr lang="ru-RU" sz="1400" b="0" kern="1200" baseline="0" dirty="0" smtClean="0">
                          <a:solidFill>
                            <a:schemeClr val="tx1"/>
                          </a:solidFill>
                          <a:latin typeface="Trebuchet MS" pitchFamily="34" charset="0"/>
                          <a:ea typeface="+mn-ea"/>
                          <a:cs typeface="Times New Roman" pitchFamily="18" charset="0"/>
                        </a:rPr>
                        <a:t>манжета - с валиком</a:t>
                      </a:r>
                      <a:endParaRPr lang="ru-RU" sz="1400" b="0" kern="1200" baseline="0" dirty="0">
                        <a:solidFill>
                          <a:schemeClr val="tx1"/>
                        </a:solidFill>
                        <a:latin typeface="Trebuchet MS" pitchFamily="34" charset="0"/>
                        <a:ea typeface="+mn-ea"/>
                        <a:cs typeface="Times New Roman" pitchFamily="18" charset="0"/>
                      </a:endParaRPr>
                    </a:p>
                  </a:txBody>
                  <a:tcPr anchor="ctr">
                    <a:solidFill>
                      <a:schemeClr val="accent1">
                        <a:lumMod val="20000"/>
                        <a:lumOff val="80000"/>
                      </a:schemeClr>
                    </a:solidFill>
                  </a:tcPr>
                </a:tc>
              </a:tr>
            </a:tbl>
          </a:graphicData>
        </a:graphic>
      </p:graphicFrame>
      <p:graphicFrame>
        <p:nvGraphicFramePr>
          <p:cNvPr id="9" name="Таблица 8"/>
          <p:cNvGraphicFramePr>
            <a:graphicFrameLocks noGrp="1"/>
          </p:cNvGraphicFramePr>
          <p:nvPr>
            <p:extLst>
              <p:ext uri="{D42A27DB-BD31-4B8C-83A1-F6EECF244321}">
                <p14:modId xmlns:p14="http://schemas.microsoft.com/office/powerpoint/2010/main" xmlns="" val="856126435"/>
              </p:ext>
            </p:extLst>
          </p:nvPr>
        </p:nvGraphicFramePr>
        <p:xfrm>
          <a:off x="152400" y="1981200"/>
          <a:ext cx="8839200" cy="1269193"/>
        </p:xfrm>
        <a:graphic>
          <a:graphicData uri="http://schemas.openxmlformats.org/drawingml/2006/table">
            <a:tbl>
              <a:tblPr firstRow="1" bandRow="1">
                <a:tableStyleId>{5C22544A-7EE6-4342-B048-85BDC9FD1C3A}</a:tableStyleId>
              </a:tblPr>
              <a:tblGrid>
                <a:gridCol w="533400"/>
                <a:gridCol w="3733800"/>
                <a:gridCol w="2286000"/>
                <a:gridCol w="2286000"/>
              </a:tblGrid>
              <a:tr h="1269193">
                <a:tc>
                  <a:txBody>
                    <a:bodyPr/>
                    <a:lstStyle/>
                    <a:p>
                      <a:pPr algn="ctr"/>
                      <a:r>
                        <a:rPr lang="ru-RU" sz="1400" b="0" kern="1200" baseline="0" dirty="0" smtClean="0">
                          <a:solidFill>
                            <a:schemeClr val="tx1"/>
                          </a:solidFill>
                          <a:latin typeface="Trebuchet MS" pitchFamily="34" charset="0"/>
                          <a:ea typeface="+mn-ea"/>
                          <a:cs typeface="Times New Roman" pitchFamily="18" charset="0"/>
                        </a:rPr>
                        <a:t>№ п/п</a:t>
                      </a:r>
                      <a:endParaRPr lang="ru-RU" sz="1400" b="0" kern="1200" baseline="0" dirty="0">
                        <a:solidFill>
                          <a:schemeClr val="tx1"/>
                        </a:solidFill>
                        <a:latin typeface="Trebuchet MS" pitchFamily="34" charset="0"/>
                        <a:ea typeface="+mn-ea"/>
                        <a:cs typeface="Times New Roman" pitchFamily="18" charset="0"/>
                      </a:endParaRPr>
                    </a:p>
                  </a:txBody>
                  <a:tcPr anchor="ctr">
                    <a:solidFill>
                      <a:schemeClr val="accent1">
                        <a:lumMod val="40000"/>
                        <a:lumOff val="60000"/>
                      </a:schemeClr>
                    </a:solidFill>
                  </a:tcPr>
                </a:tc>
                <a:tc>
                  <a:txBody>
                    <a:bodyPr/>
                    <a:lstStyle/>
                    <a:p>
                      <a:pPr algn="ctr"/>
                      <a:r>
                        <a:rPr lang="ru-RU" sz="1400" b="0" kern="1200" baseline="0" dirty="0" smtClean="0">
                          <a:solidFill>
                            <a:schemeClr val="tx1"/>
                          </a:solidFill>
                          <a:latin typeface="Trebuchet MS" pitchFamily="34" charset="0"/>
                          <a:ea typeface="+mn-ea"/>
                          <a:cs typeface="Times New Roman" pitchFamily="18" charset="0"/>
                        </a:rPr>
                        <a:t>Описание требований</a:t>
                      </a:r>
                    </a:p>
                    <a:p>
                      <a:pPr algn="ctr"/>
                      <a:r>
                        <a:rPr lang="ru-RU" sz="1400" b="0" kern="1200" baseline="0" dirty="0" smtClean="0">
                          <a:solidFill>
                            <a:schemeClr val="tx1"/>
                          </a:solidFill>
                          <a:latin typeface="Trebuchet MS" pitchFamily="34" charset="0"/>
                          <a:ea typeface="+mn-ea"/>
                          <a:cs typeface="Times New Roman" pitchFamily="18" charset="0"/>
                        </a:rPr>
                        <a:t>(функциональные, технические, качественные, эксплуатационные характеристики товара, единицы измерения)*</a:t>
                      </a:r>
                      <a:endParaRPr lang="ru-RU" sz="1400" b="0" kern="1200" baseline="0" dirty="0">
                        <a:solidFill>
                          <a:schemeClr val="tx1"/>
                        </a:solidFill>
                        <a:latin typeface="Trebuchet MS" pitchFamily="34" charset="0"/>
                        <a:ea typeface="+mn-ea"/>
                        <a:cs typeface="Times New Roman" pitchFamily="18" charset="0"/>
                      </a:endParaRPr>
                    </a:p>
                  </a:txBody>
                  <a:tcPr anchor="ctr">
                    <a:solidFill>
                      <a:schemeClr val="accent1">
                        <a:lumMod val="40000"/>
                        <a:lumOff val="60000"/>
                      </a:schemeClr>
                    </a:solidFill>
                  </a:tcPr>
                </a:tc>
                <a:tc>
                  <a:txBody>
                    <a:bodyPr/>
                    <a:lstStyle/>
                    <a:p>
                      <a:pPr algn="ctr"/>
                      <a:r>
                        <a:rPr lang="ru-RU" sz="1400" b="0" kern="1200" baseline="0" dirty="0" smtClean="0">
                          <a:solidFill>
                            <a:schemeClr val="tx1"/>
                          </a:solidFill>
                          <a:latin typeface="Trebuchet MS" pitchFamily="34" charset="0"/>
                          <a:ea typeface="+mn-ea"/>
                          <a:cs typeface="Times New Roman" pitchFamily="18" charset="0"/>
                        </a:rPr>
                        <a:t>Минимальные и (или) максимальные, </a:t>
                      </a:r>
                    </a:p>
                    <a:p>
                      <a:pPr algn="ctr"/>
                      <a:r>
                        <a:rPr lang="ru-RU" sz="1400" b="0" kern="1200" baseline="0" dirty="0" smtClean="0">
                          <a:solidFill>
                            <a:schemeClr val="tx1"/>
                          </a:solidFill>
                          <a:latin typeface="Trebuchet MS" pitchFamily="34" charset="0"/>
                          <a:ea typeface="+mn-ea"/>
                          <a:cs typeface="Times New Roman" pitchFamily="18" charset="0"/>
                        </a:rPr>
                        <a:t>неизменяемые значения характеристики</a:t>
                      </a:r>
                    </a:p>
                    <a:p>
                      <a:pPr algn="ctr"/>
                      <a:endParaRPr lang="ru-RU" sz="1400" b="0" kern="1200" baseline="0" dirty="0">
                        <a:solidFill>
                          <a:schemeClr val="tx1"/>
                        </a:solidFill>
                        <a:latin typeface="Trebuchet MS" pitchFamily="34" charset="0"/>
                        <a:ea typeface="+mn-ea"/>
                        <a:cs typeface="Times New Roman" pitchFamily="18" charset="0"/>
                      </a:endParaRPr>
                    </a:p>
                  </a:txBody>
                  <a:tcPr anchor="ctr">
                    <a:solidFill>
                      <a:schemeClr val="accent1">
                        <a:lumMod val="40000"/>
                        <a:lumOff val="60000"/>
                      </a:schemeClr>
                    </a:solidFill>
                  </a:tcPr>
                </a:tc>
                <a:tc>
                  <a:txBody>
                    <a:bodyPr/>
                    <a:lstStyle/>
                    <a:p>
                      <a:pPr marL="0" marR="0" indent="0" algn="ctr" defTabSz="914400" eaLnBrk="1" fontAlgn="auto" latinLnBrk="0" hangingPunct="1">
                        <a:lnSpc>
                          <a:spcPct val="100000"/>
                        </a:lnSpc>
                        <a:spcBef>
                          <a:spcPts val="0"/>
                        </a:spcBef>
                        <a:spcAft>
                          <a:spcPts val="0"/>
                        </a:spcAft>
                        <a:buClrTx/>
                        <a:buSzTx/>
                        <a:buFontTx/>
                        <a:buNone/>
                        <a:tabLst/>
                        <a:defRPr/>
                      </a:pPr>
                      <a:r>
                        <a:rPr lang="ru-RU" sz="1400" b="0" kern="1200" baseline="0" dirty="0" smtClean="0">
                          <a:solidFill>
                            <a:schemeClr val="tx1"/>
                          </a:solidFill>
                          <a:latin typeface="Trebuchet MS" pitchFamily="34" charset="0"/>
                          <a:ea typeface="+mn-ea"/>
                          <a:cs typeface="Times New Roman" pitchFamily="18" charset="0"/>
                        </a:rPr>
                        <a:t>Требования заказчика к указанию значения характеристики участником закупки**</a:t>
                      </a:r>
                    </a:p>
                    <a:p>
                      <a:pPr algn="ctr"/>
                      <a:endParaRPr lang="ru-RU" sz="1400" b="0" kern="1200" baseline="0" dirty="0">
                        <a:solidFill>
                          <a:schemeClr val="tx1"/>
                        </a:solidFill>
                        <a:latin typeface="Trebuchet MS" pitchFamily="34" charset="0"/>
                        <a:ea typeface="+mn-ea"/>
                        <a:cs typeface="Times New Roman" pitchFamily="18" charset="0"/>
                      </a:endParaRPr>
                    </a:p>
                  </a:txBody>
                  <a:tcPr anchor="ctr">
                    <a:solidFill>
                      <a:schemeClr val="accent1">
                        <a:lumMod val="40000"/>
                        <a:lumOff val="60000"/>
                      </a:schemeClr>
                    </a:solidFill>
                  </a:tcPr>
                </a:tc>
              </a:tr>
            </a:tbl>
          </a:graphicData>
        </a:graphic>
      </p:graphicFrame>
      <p:graphicFrame>
        <p:nvGraphicFramePr>
          <p:cNvPr id="10" name="Таблица 9"/>
          <p:cNvGraphicFramePr>
            <a:graphicFrameLocks noGrp="1"/>
          </p:cNvGraphicFramePr>
          <p:nvPr>
            <p:extLst>
              <p:ext uri="{D42A27DB-BD31-4B8C-83A1-F6EECF244321}">
                <p14:modId xmlns:p14="http://schemas.microsoft.com/office/powerpoint/2010/main" xmlns="" val="2969058765"/>
              </p:ext>
            </p:extLst>
          </p:nvPr>
        </p:nvGraphicFramePr>
        <p:xfrm>
          <a:off x="152400" y="1371600"/>
          <a:ext cx="8839200" cy="457200"/>
        </p:xfrm>
        <a:graphic>
          <a:graphicData uri="http://schemas.openxmlformats.org/drawingml/2006/table">
            <a:tbl>
              <a:tblPr firstRow="1" bandRow="1">
                <a:tableStyleId>{5C22544A-7EE6-4342-B048-85BDC9FD1C3A}</a:tableStyleId>
              </a:tblPr>
              <a:tblGrid>
                <a:gridCol w="8839200"/>
              </a:tblGrid>
              <a:tr h="457200">
                <a:tc>
                  <a:txBody>
                    <a:bodyPr/>
                    <a:lstStyle/>
                    <a:p>
                      <a:pPr marL="0" marR="0" indent="0" algn="ctr" defTabSz="914400" rtl="0" eaLnBrk="1" fontAlgn="auto" latinLnBrk="0" hangingPunct="1">
                        <a:lnSpc>
                          <a:spcPct val="100000"/>
                        </a:lnSpc>
                        <a:spcBef>
                          <a:spcPts val="0"/>
                        </a:spcBef>
                        <a:spcAft>
                          <a:spcPts val="544"/>
                        </a:spcAft>
                        <a:buClrTx/>
                        <a:buSzTx/>
                        <a:buFontTx/>
                        <a:buNone/>
                        <a:tabLst/>
                        <a:defRPr/>
                      </a:pPr>
                      <a:r>
                        <a:rPr lang="ru-RU" sz="1800" b="1" kern="1200" baseline="0" dirty="0" smtClean="0">
                          <a:solidFill>
                            <a:schemeClr val="tx1"/>
                          </a:solidFill>
                          <a:latin typeface="Trebuchet MS" pitchFamily="34" charset="0"/>
                          <a:ea typeface="+mn-ea"/>
                          <a:cs typeface="Times New Roman" pitchFamily="18" charset="0"/>
                        </a:rPr>
                        <a:t>Позиция № 1. Перчатки смотровые диагностические -1500 пар</a:t>
                      </a:r>
                      <a:endParaRPr lang="ru-RU" sz="1800" b="1" kern="1200" baseline="0" dirty="0">
                        <a:solidFill>
                          <a:schemeClr val="tx1"/>
                        </a:solidFill>
                        <a:latin typeface="Trebuchet MS" pitchFamily="34" charset="0"/>
                        <a:ea typeface="+mn-ea"/>
                        <a:cs typeface="Times New Roman" pitchFamily="18" charset="0"/>
                      </a:endParaRPr>
                    </a:p>
                  </a:txBody>
                  <a:tcPr anchor="ctr"/>
                </a:tc>
              </a:tr>
            </a:tbl>
          </a:graphicData>
        </a:graphic>
      </p:graphicFrame>
      <p:graphicFrame>
        <p:nvGraphicFramePr>
          <p:cNvPr id="12" name="Таблица 11"/>
          <p:cNvGraphicFramePr>
            <a:graphicFrameLocks noGrp="1"/>
          </p:cNvGraphicFramePr>
          <p:nvPr>
            <p:extLst>
              <p:ext uri="{D42A27DB-BD31-4B8C-83A1-F6EECF244321}">
                <p14:modId xmlns:p14="http://schemas.microsoft.com/office/powerpoint/2010/main" xmlns="" val="3768784323"/>
              </p:ext>
            </p:extLst>
          </p:nvPr>
        </p:nvGraphicFramePr>
        <p:xfrm>
          <a:off x="6705600" y="3352800"/>
          <a:ext cx="2286000" cy="1231698"/>
        </p:xfrm>
        <a:graphic>
          <a:graphicData uri="http://schemas.openxmlformats.org/drawingml/2006/table">
            <a:tbl>
              <a:tblPr firstRow="1" bandRow="1">
                <a:tableStyleId>{5C22544A-7EE6-4342-B048-85BDC9FD1C3A}</a:tableStyleId>
              </a:tblPr>
              <a:tblGrid>
                <a:gridCol w="2286000"/>
              </a:tblGrid>
              <a:tr h="1231698">
                <a:tc>
                  <a:txBody>
                    <a:bodyPr/>
                    <a:lstStyle/>
                    <a:p>
                      <a:pPr marL="0" marR="0" indent="0" algn="ctr" defTabSz="914400" eaLnBrk="1" fontAlgn="auto" latinLnBrk="0" hangingPunct="1">
                        <a:lnSpc>
                          <a:spcPct val="100000"/>
                        </a:lnSpc>
                        <a:spcBef>
                          <a:spcPts val="0"/>
                        </a:spcBef>
                        <a:spcAft>
                          <a:spcPts val="0"/>
                        </a:spcAft>
                        <a:buClrTx/>
                        <a:buSzTx/>
                        <a:buFontTx/>
                        <a:buNone/>
                        <a:tabLst/>
                        <a:defRPr/>
                      </a:pPr>
                      <a:r>
                        <a:rPr lang="ru-RU" sz="1400" b="0" kern="1200" baseline="0" dirty="0" smtClean="0">
                          <a:solidFill>
                            <a:schemeClr val="tx1"/>
                          </a:solidFill>
                          <a:latin typeface="Trebuchet MS" pitchFamily="34" charset="0"/>
                          <a:ea typeface="+mn-ea"/>
                          <a:cs typeface="Times New Roman" pitchFamily="18" charset="0"/>
                        </a:rPr>
                        <a:t>неизменяемое значение</a:t>
                      </a:r>
                    </a:p>
                    <a:p>
                      <a:pPr algn="ctr"/>
                      <a:endParaRPr lang="ru-RU" sz="1400" b="0" kern="1200" baseline="0" dirty="0">
                        <a:solidFill>
                          <a:schemeClr val="tx1"/>
                        </a:solidFill>
                        <a:latin typeface="Trebuchet MS" pitchFamily="34" charset="0"/>
                        <a:ea typeface="+mn-ea"/>
                        <a:cs typeface="Times New Roman" pitchFamily="18" charset="0"/>
                      </a:endParaRPr>
                    </a:p>
                  </a:txBody>
                  <a:tcPr anchor="ctr">
                    <a:solidFill>
                      <a:schemeClr val="accent1">
                        <a:lumMod val="20000"/>
                        <a:lumOff val="80000"/>
                      </a:schemeClr>
                    </a:solidFill>
                  </a:tcPr>
                </a:tc>
              </a:tr>
            </a:tbl>
          </a:graphicData>
        </a:graphic>
      </p:graphicFrame>
      <p:graphicFrame>
        <p:nvGraphicFramePr>
          <p:cNvPr id="13" name="Таблица 12"/>
          <p:cNvGraphicFramePr>
            <a:graphicFrameLocks noGrp="1"/>
          </p:cNvGraphicFramePr>
          <p:nvPr>
            <p:extLst>
              <p:ext uri="{D42A27DB-BD31-4B8C-83A1-F6EECF244321}">
                <p14:modId xmlns:p14="http://schemas.microsoft.com/office/powerpoint/2010/main" xmlns="" val="3588945392"/>
              </p:ext>
            </p:extLst>
          </p:nvPr>
        </p:nvGraphicFramePr>
        <p:xfrm>
          <a:off x="4419600" y="3352800"/>
          <a:ext cx="2286000" cy="1231698"/>
        </p:xfrm>
        <a:graphic>
          <a:graphicData uri="http://schemas.openxmlformats.org/drawingml/2006/table">
            <a:tbl>
              <a:tblPr firstRow="1" bandRow="1">
                <a:tableStyleId>{5C22544A-7EE6-4342-B048-85BDC9FD1C3A}</a:tableStyleId>
              </a:tblPr>
              <a:tblGrid>
                <a:gridCol w="2286000"/>
              </a:tblGrid>
              <a:tr h="1231698">
                <a:tc>
                  <a:txBody>
                    <a:bodyPr/>
                    <a:lstStyle/>
                    <a:p>
                      <a:pPr algn="ctr"/>
                      <a:r>
                        <a:rPr lang="ru-RU" sz="1400" b="0" kern="1200" baseline="0" dirty="0" smtClean="0">
                          <a:solidFill>
                            <a:schemeClr val="tx1"/>
                          </a:solidFill>
                          <a:latin typeface="Trebuchet MS" pitchFamily="34" charset="0"/>
                          <a:ea typeface="+mn-ea"/>
                          <a:cs typeface="Times New Roman" pitchFamily="18" charset="0"/>
                        </a:rPr>
                        <a:t>Наличие</a:t>
                      </a:r>
                      <a:endParaRPr lang="ru-RU" sz="1400" b="0" kern="1200" baseline="0" dirty="0">
                        <a:solidFill>
                          <a:schemeClr val="tx1"/>
                        </a:solidFill>
                        <a:latin typeface="Trebuchet MS" pitchFamily="34" charset="0"/>
                        <a:ea typeface="+mn-ea"/>
                        <a:cs typeface="Times New Roman" pitchFamily="18" charset="0"/>
                      </a:endParaRPr>
                    </a:p>
                  </a:txBody>
                  <a:tcPr anchor="ctr">
                    <a:solidFill>
                      <a:schemeClr val="accent1">
                        <a:lumMod val="20000"/>
                        <a:lumOff val="80000"/>
                      </a:schemeClr>
                    </a:solidFill>
                  </a:tcPr>
                </a:tc>
              </a:tr>
            </a:tbl>
          </a:graphicData>
        </a:graphic>
      </p:graphicFrame>
      <p:graphicFrame>
        <p:nvGraphicFramePr>
          <p:cNvPr id="14" name="Таблица 13"/>
          <p:cNvGraphicFramePr>
            <a:graphicFrameLocks noGrp="1"/>
          </p:cNvGraphicFramePr>
          <p:nvPr>
            <p:extLst>
              <p:ext uri="{D42A27DB-BD31-4B8C-83A1-F6EECF244321}">
                <p14:modId xmlns:p14="http://schemas.microsoft.com/office/powerpoint/2010/main" xmlns="" val="3528267875"/>
              </p:ext>
            </p:extLst>
          </p:nvPr>
        </p:nvGraphicFramePr>
        <p:xfrm>
          <a:off x="6705600" y="4660879"/>
          <a:ext cx="2286000" cy="953573"/>
        </p:xfrm>
        <a:graphic>
          <a:graphicData uri="http://schemas.openxmlformats.org/drawingml/2006/table">
            <a:tbl>
              <a:tblPr firstRow="1" bandRow="1">
                <a:tableStyleId>{5C22544A-7EE6-4342-B048-85BDC9FD1C3A}</a:tableStyleId>
              </a:tblPr>
              <a:tblGrid>
                <a:gridCol w="2286000"/>
              </a:tblGrid>
              <a:tr h="953573">
                <a:tc>
                  <a:txBody>
                    <a:bodyPr/>
                    <a:lstStyle/>
                    <a:p>
                      <a:pPr marL="0" marR="0" indent="0" algn="ctr" defTabSz="914400" eaLnBrk="1" fontAlgn="auto" latinLnBrk="0" hangingPunct="1">
                        <a:lnSpc>
                          <a:spcPct val="100000"/>
                        </a:lnSpc>
                        <a:spcBef>
                          <a:spcPts val="0"/>
                        </a:spcBef>
                        <a:spcAft>
                          <a:spcPts val="0"/>
                        </a:spcAft>
                        <a:buClrTx/>
                        <a:buSzTx/>
                        <a:buFontTx/>
                        <a:buNone/>
                        <a:tabLst/>
                        <a:defRPr/>
                      </a:pPr>
                      <a:r>
                        <a:rPr lang="ru-RU" sz="1400" b="0" kern="1200" baseline="0" dirty="0" smtClean="0">
                          <a:solidFill>
                            <a:schemeClr val="tx1"/>
                          </a:solidFill>
                          <a:latin typeface="Trebuchet MS" pitchFamily="34" charset="0"/>
                          <a:ea typeface="+mn-ea"/>
                          <a:cs typeface="Times New Roman" pitchFamily="18" charset="0"/>
                        </a:rPr>
                        <a:t>одно конкретное значение</a:t>
                      </a:r>
                    </a:p>
                    <a:p>
                      <a:pPr algn="ctr"/>
                      <a:endParaRPr lang="ru-RU" sz="1400" b="0" kern="1200" baseline="0" dirty="0">
                        <a:solidFill>
                          <a:schemeClr val="tx1"/>
                        </a:solidFill>
                        <a:latin typeface="Trebuchet MS" pitchFamily="34" charset="0"/>
                        <a:ea typeface="+mn-ea"/>
                        <a:cs typeface="Times New Roman" pitchFamily="18" charset="0"/>
                      </a:endParaRPr>
                    </a:p>
                  </a:txBody>
                  <a:tcPr anchor="ctr">
                    <a:solidFill>
                      <a:schemeClr val="accent1">
                        <a:lumMod val="20000"/>
                        <a:lumOff val="80000"/>
                      </a:schemeClr>
                    </a:solidFill>
                  </a:tcPr>
                </a:tc>
              </a:tr>
            </a:tbl>
          </a:graphicData>
        </a:graphic>
      </p:graphicFrame>
      <p:graphicFrame>
        <p:nvGraphicFramePr>
          <p:cNvPr id="15" name="Таблица 14"/>
          <p:cNvGraphicFramePr>
            <a:graphicFrameLocks noGrp="1"/>
          </p:cNvGraphicFramePr>
          <p:nvPr>
            <p:extLst>
              <p:ext uri="{D42A27DB-BD31-4B8C-83A1-F6EECF244321}">
                <p14:modId xmlns:p14="http://schemas.microsoft.com/office/powerpoint/2010/main" xmlns="" val="455460313"/>
              </p:ext>
            </p:extLst>
          </p:nvPr>
        </p:nvGraphicFramePr>
        <p:xfrm>
          <a:off x="4419600" y="4660879"/>
          <a:ext cx="2286000" cy="953573"/>
        </p:xfrm>
        <a:graphic>
          <a:graphicData uri="http://schemas.openxmlformats.org/drawingml/2006/table">
            <a:tbl>
              <a:tblPr firstRow="1" bandRow="1">
                <a:tableStyleId>{5C22544A-7EE6-4342-B048-85BDC9FD1C3A}</a:tableStyleId>
              </a:tblPr>
              <a:tblGrid>
                <a:gridCol w="2286000"/>
              </a:tblGrid>
              <a:tr h="953573">
                <a:tc>
                  <a:txBody>
                    <a:bodyPr/>
                    <a:lstStyle/>
                    <a:p>
                      <a:pPr marL="0" marR="0" indent="0" algn="ctr" defTabSz="914400" eaLnBrk="1" fontAlgn="auto" latinLnBrk="0" hangingPunct="1">
                        <a:lnSpc>
                          <a:spcPct val="100000"/>
                        </a:lnSpc>
                        <a:spcBef>
                          <a:spcPts val="0"/>
                        </a:spcBef>
                        <a:spcAft>
                          <a:spcPts val="0"/>
                        </a:spcAft>
                        <a:buClrTx/>
                        <a:buSzTx/>
                        <a:buFontTx/>
                        <a:buNone/>
                        <a:tabLst/>
                        <a:defRPr/>
                      </a:pPr>
                      <a:r>
                        <a:rPr lang="ru-RU" sz="1400" b="0" kern="1200" baseline="0" dirty="0" smtClean="0">
                          <a:solidFill>
                            <a:schemeClr val="tx1"/>
                          </a:solidFill>
                          <a:latin typeface="Trebuchet MS" pitchFamily="34" charset="0"/>
                          <a:ea typeface="+mn-ea"/>
                          <a:cs typeface="Times New Roman" pitchFamily="18" charset="0"/>
                        </a:rPr>
                        <a:t>не менее 250</a:t>
                      </a:r>
                    </a:p>
                    <a:p>
                      <a:pPr algn="ctr"/>
                      <a:endParaRPr lang="ru-RU" sz="1400" b="0" kern="1200" baseline="0" dirty="0">
                        <a:solidFill>
                          <a:schemeClr val="tx1"/>
                        </a:solidFill>
                        <a:latin typeface="Trebuchet MS" pitchFamily="34" charset="0"/>
                        <a:ea typeface="+mn-ea"/>
                        <a:cs typeface="Times New Roman" pitchFamily="18" charset="0"/>
                      </a:endParaRPr>
                    </a:p>
                  </a:txBody>
                  <a:tcPr anchor="ctr">
                    <a:solidFill>
                      <a:schemeClr val="accent1">
                        <a:lumMod val="20000"/>
                        <a:lumOff val="80000"/>
                      </a:schemeClr>
                    </a:solidFill>
                  </a:tcPr>
                </a:tc>
              </a:tr>
            </a:tbl>
          </a:graphicData>
        </a:graphic>
      </p:graphicFrame>
      <p:graphicFrame>
        <p:nvGraphicFramePr>
          <p:cNvPr id="18" name="Таблица 17"/>
          <p:cNvGraphicFramePr>
            <a:graphicFrameLocks noGrp="1"/>
          </p:cNvGraphicFramePr>
          <p:nvPr>
            <p:extLst>
              <p:ext uri="{D42A27DB-BD31-4B8C-83A1-F6EECF244321}">
                <p14:modId xmlns:p14="http://schemas.microsoft.com/office/powerpoint/2010/main" xmlns="" val="539577574"/>
              </p:ext>
            </p:extLst>
          </p:nvPr>
        </p:nvGraphicFramePr>
        <p:xfrm>
          <a:off x="4419600" y="5715000"/>
          <a:ext cx="2286000" cy="675447"/>
        </p:xfrm>
        <a:graphic>
          <a:graphicData uri="http://schemas.openxmlformats.org/drawingml/2006/table">
            <a:tbl>
              <a:tblPr firstRow="1" bandRow="1">
                <a:tableStyleId>{5C22544A-7EE6-4342-B048-85BDC9FD1C3A}</a:tableStyleId>
              </a:tblPr>
              <a:tblGrid>
                <a:gridCol w="2286000"/>
              </a:tblGrid>
              <a:tr h="675447">
                <a:tc>
                  <a:txBody>
                    <a:bodyPr/>
                    <a:lstStyle/>
                    <a:p>
                      <a:pPr algn="ctr"/>
                      <a:r>
                        <a:rPr lang="ru-RU" sz="1400" b="0" kern="1200" baseline="0" dirty="0" smtClean="0">
                          <a:solidFill>
                            <a:schemeClr val="tx1"/>
                          </a:solidFill>
                          <a:latin typeface="Trebuchet MS" pitchFamily="34" charset="0"/>
                          <a:ea typeface="+mn-ea"/>
                          <a:cs typeface="Times New Roman" pitchFamily="18" charset="0"/>
                        </a:rPr>
                        <a:t>М</a:t>
                      </a:r>
                      <a:endParaRPr lang="ru-RU" sz="1400" b="0" kern="1200" baseline="0" dirty="0">
                        <a:solidFill>
                          <a:schemeClr val="tx1"/>
                        </a:solidFill>
                        <a:latin typeface="Trebuchet MS" pitchFamily="34" charset="0"/>
                        <a:ea typeface="+mn-ea"/>
                        <a:cs typeface="Times New Roman" pitchFamily="18" charset="0"/>
                      </a:endParaRPr>
                    </a:p>
                  </a:txBody>
                  <a:tcPr anchor="ctr">
                    <a:solidFill>
                      <a:schemeClr val="accent1">
                        <a:lumMod val="20000"/>
                        <a:lumOff val="80000"/>
                      </a:schemeClr>
                    </a:solidFill>
                  </a:tcPr>
                </a:tc>
              </a:tr>
            </a:tbl>
          </a:graphicData>
        </a:graphic>
      </p:graphicFrame>
      <p:graphicFrame>
        <p:nvGraphicFramePr>
          <p:cNvPr id="19" name="Таблица 18"/>
          <p:cNvGraphicFramePr>
            <a:graphicFrameLocks noGrp="1"/>
          </p:cNvGraphicFramePr>
          <p:nvPr>
            <p:extLst>
              <p:ext uri="{D42A27DB-BD31-4B8C-83A1-F6EECF244321}">
                <p14:modId xmlns:p14="http://schemas.microsoft.com/office/powerpoint/2010/main" xmlns="" val="1817073814"/>
              </p:ext>
            </p:extLst>
          </p:nvPr>
        </p:nvGraphicFramePr>
        <p:xfrm>
          <a:off x="6705600" y="5715000"/>
          <a:ext cx="2286000" cy="675447"/>
        </p:xfrm>
        <a:graphic>
          <a:graphicData uri="http://schemas.openxmlformats.org/drawingml/2006/table">
            <a:tbl>
              <a:tblPr firstRow="1" bandRow="1">
                <a:tableStyleId>{5C22544A-7EE6-4342-B048-85BDC9FD1C3A}</a:tableStyleId>
              </a:tblPr>
              <a:tblGrid>
                <a:gridCol w="2286000"/>
              </a:tblGrid>
              <a:tr h="675447">
                <a:tc>
                  <a:txBody>
                    <a:bodyPr/>
                    <a:lstStyle/>
                    <a:p>
                      <a:pPr algn="ctr"/>
                      <a:r>
                        <a:rPr lang="ru-RU" sz="1400" b="0" kern="1200" baseline="0" dirty="0" smtClean="0">
                          <a:solidFill>
                            <a:schemeClr val="tx1"/>
                          </a:solidFill>
                          <a:latin typeface="Trebuchet MS" pitchFamily="34" charset="0"/>
                          <a:ea typeface="+mn-ea"/>
                          <a:cs typeface="Times New Roman" pitchFamily="18" charset="0"/>
                        </a:rPr>
                        <a:t>неизменяемое значение</a:t>
                      </a:r>
                      <a:endParaRPr lang="ru-RU" sz="1400" b="0" kern="1200" baseline="0" dirty="0">
                        <a:solidFill>
                          <a:schemeClr val="tx1"/>
                        </a:solidFill>
                        <a:latin typeface="Trebuchet MS" pitchFamily="34" charset="0"/>
                        <a:ea typeface="+mn-ea"/>
                        <a:cs typeface="Times New Roman" pitchFamily="18" charset="0"/>
                      </a:endParaRPr>
                    </a:p>
                  </a:txBody>
                  <a:tcPr anchor="ctr">
                    <a:solidFill>
                      <a:schemeClr val="accent1">
                        <a:lumMod val="20000"/>
                        <a:lumOff val="80000"/>
                      </a:schemeClr>
                    </a:solidFill>
                  </a:tcPr>
                </a:tc>
              </a:tr>
            </a:tbl>
          </a:graphicData>
        </a:graphic>
      </p:graphicFrame>
    </p:spTree>
    <p:extLst>
      <p:ext uri="{BB962C8B-B14F-4D97-AF65-F5344CB8AC3E}">
        <p14:creationId xmlns:p14="http://schemas.microsoft.com/office/powerpoint/2010/main" xmlns="" val="40966297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wipe(left)">
                                      <p:cBhvr>
                                        <p:cTn id="12" dur="50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left)">
                                      <p:cBhvr>
                                        <p:cTn id="17" dur="30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wipe(left)">
                                      <p:cBhvr>
                                        <p:cTn id="22" dur="3000"/>
                                        <p:tgtEl>
                                          <p:spTgt spid="13"/>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wipe(left)">
                                      <p:cBhvr>
                                        <p:cTn id="27" dur="3000"/>
                                        <p:tgtEl>
                                          <p:spTgt spid="12"/>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wipe(left)">
                                      <p:cBhvr>
                                        <p:cTn id="32" dur="3000"/>
                                        <p:tgtEl>
                                          <p:spTgt spid="6"/>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15"/>
                                        </p:tgtEl>
                                        <p:attrNameLst>
                                          <p:attrName>style.visibility</p:attrName>
                                        </p:attrNameLst>
                                      </p:cBhvr>
                                      <p:to>
                                        <p:strVal val="visible"/>
                                      </p:to>
                                    </p:set>
                                    <p:animEffect transition="in" filter="wipe(left)">
                                      <p:cBhvr>
                                        <p:cTn id="37" dur="3000"/>
                                        <p:tgtEl>
                                          <p:spTgt spid="15"/>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14"/>
                                        </p:tgtEl>
                                        <p:attrNameLst>
                                          <p:attrName>style.visibility</p:attrName>
                                        </p:attrNameLst>
                                      </p:cBhvr>
                                      <p:to>
                                        <p:strVal val="visible"/>
                                      </p:to>
                                    </p:set>
                                    <p:animEffect transition="in" filter="wipe(left)">
                                      <p:cBhvr>
                                        <p:cTn id="42" dur="3000"/>
                                        <p:tgtEl>
                                          <p:spTgt spid="14"/>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childTnLst>
                                    <p:set>
                                      <p:cBhvr>
                                        <p:cTn id="46" dur="1" fill="hold">
                                          <p:stCondLst>
                                            <p:cond delay="0"/>
                                          </p:stCondLst>
                                        </p:cTn>
                                        <p:tgtEl>
                                          <p:spTgt spid="8"/>
                                        </p:tgtEl>
                                        <p:attrNameLst>
                                          <p:attrName>style.visibility</p:attrName>
                                        </p:attrNameLst>
                                      </p:cBhvr>
                                      <p:to>
                                        <p:strVal val="visible"/>
                                      </p:to>
                                    </p:set>
                                    <p:animEffect transition="in" filter="wipe(left)">
                                      <p:cBhvr>
                                        <p:cTn id="47" dur="3000"/>
                                        <p:tgtEl>
                                          <p:spTgt spid="8"/>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nodeType="clickEffect">
                                  <p:stCondLst>
                                    <p:cond delay="0"/>
                                  </p:stCondLst>
                                  <p:childTnLst>
                                    <p:set>
                                      <p:cBhvr>
                                        <p:cTn id="51" dur="1" fill="hold">
                                          <p:stCondLst>
                                            <p:cond delay="0"/>
                                          </p:stCondLst>
                                        </p:cTn>
                                        <p:tgtEl>
                                          <p:spTgt spid="18"/>
                                        </p:tgtEl>
                                        <p:attrNameLst>
                                          <p:attrName>style.visibility</p:attrName>
                                        </p:attrNameLst>
                                      </p:cBhvr>
                                      <p:to>
                                        <p:strVal val="visible"/>
                                      </p:to>
                                    </p:set>
                                    <p:animEffect transition="in" filter="wipe(left)">
                                      <p:cBhvr>
                                        <p:cTn id="52" dur="5000"/>
                                        <p:tgtEl>
                                          <p:spTgt spid="18"/>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nodeType="clickEffect">
                                  <p:stCondLst>
                                    <p:cond delay="0"/>
                                  </p:stCondLst>
                                  <p:childTnLst>
                                    <p:set>
                                      <p:cBhvr>
                                        <p:cTn id="56" dur="1" fill="hold">
                                          <p:stCondLst>
                                            <p:cond delay="0"/>
                                          </p:stCondLst>
                                        </p:cTn>
                                        <p:tgtEl>
                                          <p:spTgt spid="19"/>
                                        </p:tgtEl>
                                        <p:attrNameLst>
                                          <p:attrName>style.visibility</p:attrName>
                                        </p:attrNameLst>
                                      </p:cBhvr>
                                      <p:to>
                                        <p:strVal val="visible"/>
                                      </p:to>
                                    </p:set>
                                    <p:animEffect transition="in" filter="wipe(left)">
                                      <p:cBhvr>
                                        <p:cTn id="57" dur="30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62000" y="533400"/>
            <a:ext cx="8382000" cy="338554"/>
          </a:xfrm>
        </p:spPr>
        <p:txBody>
          <a:bodyPr anchor="ctr"/>
          <a:lstStyle/>
          <a:p>
            <a:pPr algn="ctr"/>
            <a:r>
              <a:rPr lang="ru-RU" sz="2200" b="0" i="1" kern="12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Trebuchet MS" pitchFamily="34" charset="0"/>
                <a:ea typeface="+mn-ea"/>
                <a:cs typeface="+mn-cs"/>
              </a:rPr>
              <a:t>Региональные нормативно-правовые акты в сфере закупок</a:t>
            </a:r>
          </a:p>
        </p:txBody>
      </p:sp>
      <p:sp>
        <p:nvSpPr>
          <p:cNvPr id="5" name="Прямоугольник 4"/>
          <p:cNvSpPr/>
          <p:nvPr/>
        </p:nvSpPr>
        <p:spPr>
          <a:xfrm>
            <a:off x="2667000" y="4953000"/>
            <a:ext cx="8534400" cy="369332"/>
          </a:xfrm>
          <a:prstGeom prst="rect">
            <a:avLst/>
          </a:prstGeom>
        </p:spPr>
        <p:txBody>
          <a:bodyPr wrap="square">
            <a:spAutoFit/>
          </a:bodyPr>
          <a:lstStyle/>
          <a:p>
            <a:pPr>
              <a:lnSpc>
                <a:spcPct val="100000"/>
              </a:lnSpc>
            </a:pPr>
            <a:endParaRPr lang="ru-RU" b="1" dirty="0" smtClean="0">
              <a:solidFill>
                <a:srgbClr val="0D0D0D"/>
              </a:solidFill>
              <a:latin typeface="Times New Roman"/>
            </a:endParaRPr>
          </a:p>
        </p:txBody>
      </p:sp>
      <p:sp>
        <p:nvSpPr>
          <p:cNvPr id="6" name="Скругленный прямоугольник 5"/>
          <p:cNvSpPr/>
          <p:nvPr/>
        </p:nvSpPr>
        <p:spPr>
          <a:xfrm>
            <a:off x="228600" y="1143000"/>
            <a:ext cx="8686800" cy="609600"/>
          </a:xfrm>
          <a:prstGeom prst="roundRect">
            <a:avLst/>
          </a:prstGeom>
          <a:solidFill>
            <a:schemeClr val="accent3">
              <a:lumMod val="40000"/>
              <a:lumOff val="6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1400" b="1" dirty="0" smtClean="0">
                <a:solidFill>
                  <a:srgbClr val="0D0D0D"/>
                </a:solidFill>
                <a:latin typeface="Trebuchet MS" pitchFamily="34" charset="0"/>
              </a:rPr>
              <a:t>Постановление Правительства Кировской области от 12.11.2014 № 9/115</a:t>
            </a:r>
          </a:p>
          <a:p>
            <a:r>
              <a:rPr lang="ru-RU" sz="1200" dirty="0" smtClean="0">
                <a:solidFill>
                  <a:srgbClr val="0D0D0D"/>
                </a:solidFill>
                <a:latin typeface="Trebuchet MS" pitchFamily="34" charset="0"/>
              </a:rPr>
              <a:t>«Об определении случаев осуществления банковского сопровождения контрактов для обеспечения государственных нужд Кировской области»</a:t>
            </a:r>
          </a:p>
        </p:txBody>
      </p:sp>
      <p:sp>
        <p:nvSpPr>
          <p:cNvPr id="7" name="Скругленный прямоугольник 6"/>
          <p:cNvSpPr/>
          <p:nvPr/>
        </p:nvSpPr>
        <p:spPr>
          <a:xfrm>
            <a:off x="228600" y="2514600"/>
            <a:ext cx="8686800" cy="838200"/>
          </a:xfrm>
          <a:prstGeom prst="roundRect">
            <a:avLst/>
          </a:prstGeom>
          <a:solidFill>
            <a:schemeClr val="accent3">
              <a:lumMod val="40000"/>
              <a:lumOff val="6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1400" b="1" dirty="0" smtClean="0">
                <a:solidFill>
                  <a:srgbClr val="0D0D0D"/>
                </a:solidFill>
                <a:latin typeface="Trebuchet MS" pitchFamily="34" charset="0"/>
              </a:rPr>
              <a:t>Постановление Правительства Кировской области от 24.12.2013 № 241/858</a:t>
            </a:r>
          </a:p>
          <a:p>
            <a:r>
              <a:rPr lang="ru-RU" sz="1200" dirty="0" smtClean="0">
                <a:solidFill>
                  <a:srgbClr val="0D0D0D"/>
                </a:solidFill>
                <a:latin typeface="Trebuchet MS" pitchFamily="34" charset="0"/>
              </a:rPr>
              <a:t>«Об утверждении Порядка осуществления органами исполнительной власти Кировской области ведомственного контроля за соблюдением законодательства Российской Федерации и иных нормативных правовых актов о контрактной системе в сфере закупок в отношении подведомственных им заказчиков»</a:t>
            </a:r>
          </a:p>
        </p:txBody>
      </p:sp>
      <p:sp>
        <p:nvSpPr>
          <p:cNvPr id="8" name="Скругленный прямоугольник 7"/>
          <p:cNvSpPr/>
          <p:nvPr/>
        </p:nvSpPr>
        <p:spPr>
          <a:xfrm>
            <a:off x="228600" y="3429000"/>
            <a:ext cx="8686800" cy="990600"/>
          </a:xfrm>
          <a:prstGeom prst="roundRect">
            <a:avLst/>
          </a:prstGeom>
          <a:solidFill>
            <a:schemeClr val="accent3">
              <a:lumMod val="40000"/>
              <a:lumOff val="6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1400" b="1" dirty="0" smtClean="0">
                <a:solidFill>
                  <a:srgbClr val="0D0D0D"/>
                </a:solidFill>
                <a:latin typeface="Trebuchet MS" pitchFamily="34" charset="0"/>
              </a:rPr>
              <a:t>Постановление Правительства Кировской области </a:t>
            </a:r>
            <a:r>
              <a:rPr lang="ru-RU" sz="1400" b="1" dirty="0" smtClean="0">
                <a:solidFill>
                  <a:schemeClr val="tx1"/>
                </a:solidFill>
                <a:latin typeface="Trebuchet MS" pitchFamily="34" charset="0"/>
              </a:rPr>
              <a:t>от 28.06.2018 № 320-П</a:t>
            </a:r>
          </a:p>
          <a:p>
            <a:r>
              <a:rPr lang="ru-RU" sz="1200" dirty="0" smtClean="0">
                <a:solidFill>
                  <a:schemeClr val="tx1"/>
                </a:solidFill>
                <a:latin typeface="Trebuchet MS" pitchFamily="34" charset="0"/>
              </a:rPr>
              <a:t>«Об утверждении Порядка осуществления органом государственного финансового контроля, являющимся органом исполнительной власти Кировской области, контроля за соблюдением Федерального закона от 05.04.2013 N 44-ФЗ «О контрактной системе в сфере закупок товаров, работ, услуг для обеспечения государственных и муниципальных нужд»</a:t>
            </a:r>
            <a:endParaRPr lang="ru-RU" sz="1200" dirty="0" smtClean="0">
              <a:solidFill>
                <a:srgbClr val="0D0D0D"/>
              </a:solidFill>
              <a:latin typeface="Trebuchet MS" pitchFamily="34" charset="0"/>
            </a:endParaRPr>
          </a:p>
        </p:txBody>
      </p:sp>
      <p:sp>
        <p:nvSpPr>
          <p:cNvPr id="9" name="Скругленный прямоугольник 8"/>
          <p:cNvSpPr/>
          <p:nvPr/>
        </p:nvSpPr>
        <p:spPr>
          <a:xfrm>
            <a:off x="228600" y="1828800"/>
            <a:ext cx="8686800" cy="609600"/>
          </a:xfrm>
          <a:prstGeom prst="roundRect">
            <a:avLst/>
          </a:prstGeom>
          <a:solidFill>
            <a:schemeClr val="accent3">
              <a:lumMod val="40000"/>
              <a:lumOff val="6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1400" b="1" dirty="0" smtClean="0">
                <a:solidFill>
                  <a:srgbClr val="0D0D0D"/>
                </a:solidFill>
                <a:latin typeface="Trebuchet MS" pitchFamily="34" charset="0"/>
              </a:rPr>
              <a:t>Постановление Правительства Кировской области</a:t>
            </a:r>
            <a:r>
              <a:rPr lang="en-US" sz="1400" b="1" dirty="0" smtClean="0">
                <a:solidFill>
                  <a:srgbClr val="0D0D0D"/>
                </a:solidFill>
                <a:latin typeface="Trebuchet MS" pitchFamily="34" charset="0"/>
              </a:rPr>
              <a:t> </a:t>
            </a:r>
            <a:r>
              <a:rPr lang="ru-RU" sz="1400" b="1" dirty="0" smtClean="0">
                <a:solidFill>
                  <a:schemeClr val="tx1"/>
                </a:solidFill>
                <a:latin typeface="Trebuchet MS" pitchFamily="34" charset="0"/>
              </a:rPr>
              <a:t>от 13.04.2016</a:t>
            </a:r>
            <a:r>
              <a:rPr lang="en-US" sz="1400" b="1" dirty="0" smtClean="0">
                <a:solidFill>
                  <a:schemeClr val="tx1"/>
                </a:solidFill>
                <a:latin typeface="Trebuchet MS" pitchFamily="34" charset="0"/>
              </a:rPr>
              <a:t> </a:t>
            </a:r>
            <a:r>
              <a:rPr lang="ru-RU" sz="1400" b="1" dirty="0" smtClean="0">
                <a:solidFill>
                  <a:schemeClr val="tx1"/>
                </a:solidFill>
                <a:latin typeface="Trebuchet MS" pitchFamily="34" charset="0"/>
              </a:rPr>
              <a:t>№ 94/229</a:t>
            </a:r>
          </a:p>
          <a:p>
            <a:r>
              <a:rPr lang="ru-RU" sz="1200" b="1" dirty="0" smtClean="0">
                <a:solidFill>
                  <a:schemeClr val="tx1"/>
                </a:solidFill>
                <a:latin typeface="Trebuchet MS" pitchFamily="34" charset="0"/>
              </a:rPr>
              <a:t>«</a:t>
            </a:r>
            <a:r>
              <a:rPr lang="ru-RU" sz="1200" dirty="0" smtClean="0">
                <a:solidFill>
                  <a:schemeClr val="tx1"/>
                </a:solidFill>
                <a:latin typeface="Trebuchet MS" pitchFamily="34" charset="0"/>
                <a:cs typeface="Times New Roman" pitchFamily="18" charset="0"/>
              </a:rPr>
              <a:t>Об установлении размера начальной (максимальной) цены контракта при осуществлении закупок лекарственных препаратов, которые включены в перечень  жизненно необходимых и важнейших лекарственных препаратов»</a:t>
            </a:r>
            <a:endParaRPr lang="ru-RU" sz="1200" dirty="0" smtClean="0">
              <a:solidFill>
                <a:srgbClr val="0D0D0D"/>
              </a:solidFill>
              <a:latin typeface="Trebuchet MS" pitchFamily="34" charset="0"/>
            </a:endParaRPr>
          </a:p>
        </p:txBody>
      </p:sp>
      <p:sp>
        <p:nvSpPr>
          <p:cNvPr id="11" name="Скругленный прямоугольник 10"/>
          <p:cNvSpPr/>
          <p:nvPr/>
        </p:nvSpPr>
        <p:spPr>
          <a:xfrm>
            <a:off x="228600" y="5257800"/>
            <a:ext cx="8686800" cy="1066800"/>
          </a:xfrm>
          <a:prstGeom prst="roundRect">
            <a:avLst/>
          </a:prstGeom>
          <a:solidFill>
            <a:schemeClr val="accent3">
              <a:lumMod val="40000"/>
              <a:lumOff val="6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1400" b="1" dirty="0" smtClean="0">
                <a:solidFill>
                  <a:srgbClr val="0D0D0D"/>
                </a:solidFill>
                <a:latin typeface="Trebuchet MS" pitchFamily="34" charset="0"/>
              </a:rPr>
              <a:t>Распоряжение </a:t>
            </a:r>
            <a:r>
              <a:rPr lang="ru-RU" sz="1400" b="1" dirty="0" smtClean="0">
                <a:solidFill>
                  <a:schemeClr val="tx1"/>
                </a:solidFill>
                <a:latin typeface="Trebuchet MS" pitchFamily="34" charset="0"/>
              </a:rPr>
              <a:t>министерства финансов Кировской области от 28.12.2016 № 122 </a:t>
            </a:r>
          </a:p>
          <a:p>
            <a:r>
              <a:rPr lang="ru-RU" sz="1200" dirty="0" smtClean="0">
                <a:solidFill>
                  <a:schemeClr val="tx1"/>
                </a:solidFill>
                <a:latin typeface="Trebuchet MS" pitchFamily="34" charset="0"/>
              </a:rPr>
              <a:t>«О порядке взаимодействия министерства финансов Кировской области с субъектами контроля, указанными в пункте 4 Правил осуществления контроля, предусмотренного частью 5 статьи 99 Федерального закона «О контрактной системе в сфере закупок товаров, работ, услуг для обеспечения государственных и муниципальных нужд», утвержденных постановлением Правительства Российской Федерации от 12.12.2015 № 1367»</a:t>
            </a:r>
          </a:p>
        </p:txBody>
      </p:sp>
      <p:sp>
        <p:nvSpPr>
          <p:cNvPr id="14" name="Скругленный прямоугольник 13"/>
          <p:cNvSpPr/>
          <p:nvPr/>
        </p:nvSpPr>
        <p:spPr>
          <a:xfrm>
            <a:off x="228600" y="4495800"/>
            <a:ext cx="8686800" cy="685800"/>
          </a:xfrm>
          <a:prstGeom prst="roundRect">
            <a:avLst/>
          </a:prstGeom>
          <a:solidFill>
            <a:schemeClr val="accent3">
              <a:lumMod val="40000"/>
              <a:lumOff val="6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1400" b="1" dirty="0" smtClean="0">
                <a:solidFill>
                  <a:schemeClr val="tx1"/>
                </a:solidFill>
                <a:latin typeface="Trebuchet MS" pitchFamily="34" charset="0"/>
              </a:rPr>
              <a:t>Постановление Правительства Кировской области от 30.08.2011 N 118/416 </a:t>
            </a:r>
          </a:p>
          <a:p>
            <a:r>
              <a:rPr lang="ru-RU" sz="1200" dirty="0" smtClean="0">
                <a:solidFill>
                  <a:schemeClr val="tx1"/>
                </a:solidFill>
                <a:latin typeface="Trebuchet MS" pitchFamily="34" charset="0"/>
              </a:rPr>
              <a:t>«О мерах по повышению ответственности государственных заказчиков Кировской области при осуществлении закупок и исполнении заключенных государственных контрактов (гражданско-правовых договоров)»</a:t>
            </a:r>
            <a:endParaRPr lang="ru-RU" sz="1200" dirty="0" smtClean="0">
              <a:solidFill>
                <a:srgbClr val="0D0D0D"/>
              </a:solidFill>
              <a:latin typeface="Trebuchet MS"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716151" y="628650"/>
            <a:ext cx="7428230" cy="2513330"/>
          </a:xfrm>
          <a:custGeom>
            <a:avLst/>
            <a:gdLst/>
            <a:ahLst/>
            <a:cxnLst/>
            <a:rect l="l" t="t" r="r" b="b"/>
            <a:pathLst>
              <a:path w="7428230" h="2513330">
                <a:moveTo>
                  <a:pt x="0" y="2513076"/>
                </a:moveTo>
                <a:lnTo>
                  <a:pt x="7427849" y="2513076"/>
                </a:lnTo>
                <a:lnTo>
                  <a:pt x="7427849" y="0"/>
                </a:lnTo>
                <a:lnTo>
                  <a:pt x="0" y="0"/>
                </a:lnTo>
                <a:lnTo>
                  <a:pt x="0" y="2513076"/>
                </a:lnTo>
                <a:close/>
              </a:path>
            </a:pathLst>
          </a:custGeom>
          <a:solidFill>
            <a:srgbClr val="3366CC"/>
          </a:solidFill>
        </p:spPr>
        <p:txBody>
          <a:bodyPr wrap="square" lIns="0" tIns="0" rIns="0" bIns="0" rtlCol="0"/>
          <a:lstStyle/>
          <a:p>
            <a:endParaRPr/>
          </a:p>
        </p:txBody>
      </p:sp>
      <p:sp>
        <p:nvSpPr>
          <p:cNvPr id="3" name="object 3"/>
          <p:cNvSpPr/>
          <p:nvPr/>
        </p:nvSpPr>
        <p:spPr>
          <a:xfrm>
            <a:off x="1143000" y="2286000"/>
            <a:ext cx="914400" cy="855980"/>
          </a:xfrm>
          <a:custGeom>
            <a:avLst/>
            <a:gdLst/>
            <a:ahLst/>
            <a:cxnLst/>
            <a:rect l="l" t="t" r="r" b="b"/>
            <a:pathLst>
              <a:path w="914400" h="855980">
                <a:moveTo>
                  <a:pt x="0" y="855726"/>
                </a:moveTo>
                <a:lnTo>
                  <a:pt x="914400" y="855726"/>
                </a:lnTo>
                <a:lnTo>
                  <a:pt x="914400" y="0"/>
                </a:lnTo>
                <a:lnTo>
                  <a:pt x="0" y="0"/>
                </a:lnTo>
                <a:lnTo>
                  <a:pt x="0" y="855726"/>
                </a:lnTo>
                <a:close/>
              </a:path>
            </a:pathLst>
          </a:custGeom>
          <a:solidFill>
            <a:srgbClr val="3366CC"/>
          </a:solidFill>
        </p:spPr>
        <p:txBody>
          <a:bodyPr wrap="square" lIns="0" tIns="0" rIns="0" bIns="0" rtlCol="0"/>
          <a:lstStyle/>
          <a:p>
            <a:endParaRPr/>
          </a:p>
        </p:txBody>
      </p:sp>
      <p:sp>
        <p:nvSpPr>
          <p:cNvPr id="4" name="object 4"/>
          <p:cNvSpPr/>
          <p:nvPr/>
        </p:nvSpPr>
        <p:spPr>
          <a:xfrm>
            <a:off x="1130300" y="3141726"/>
            <a:ext cx="8013700" cy="574675"/>
          </a:xfrm>
          <a:custGeom>
            <a:avLst/>
            <a:gdLst/>
            <a:ahLst/>
            <a:cxnLst/>
            <a:rect l="l" t="t" r="r" b="b"/>
            <a:pathLst>
              <a:path w="8013700" h="574675">
                <a:moveTo>
                  <a:pt x="0" y="574675"/>
                </a:moveTo>
                <a:lnTo>
                  <a:pt x="8013700" y="574675"/>
                </a:lnTo>
                <a:lnTo>
                  <a:pt x="8013700" y="0"/>
                </a:lnTo>
                <a:lnTo>
                  <a:pt x="0" y="0"/>
                </a:lnTo>
                <a:lnTo>
                  <a:pt x="0" y="574675"/>
                </a:lnTo>
                <a:close/>
              </a:path>
            </a:pathLst>
          </a:custGeom>
          <a:solidFill>
            <a:srgbClr val="000797"/>
          </a:solidFill>
        </p:spPr>
        <p:txBody>
          <a:bodyPr wrap="square" lIns="0" tIns="0" rIns="0" bIns="0" rtlCol="0"/>
          <a:lstStyle/>
          <a:p>
            <a:endParaRPr/>
          </a:p>
        </p:txBody>
      </p:sp>
      <p:sp>
        <p:nvSpPr>
          <p:cNvPr id="5" name="object 5"/>
          <p:cNvSpPr/>
          <p:nvPr/>
        </p:nvSpPr>
        <p:spPr>
          <a:xfrm>
            <a:off x="573087" y="2520950"/>
            <a:ext cx="576580" cy="641350"/>
          </a:xfrm>
          <a:custGeom>
            <a:avLst/>
            <a:gdLst/>
            <a:ahLst/>
            <a:cxnLst/>
            <a:rect l="l" t="t" r="r" b="b"/>
            <a:pathLst>
              <a:path w="576580" h="641350">
                <a:moveTo>
                  <a:pt x="0" y="641350"/>
                </a:moveTo>
                <a:lnTo>
                  <a:pt x="576262" y="641350"/>
                </a:lnTo>
                <a:lnTo>
                  <a:pt x="576262" y="0"/>
                </a:lnTo>
                <a:lnTo>
                  <a:pt x="0" y="0"/>
                </a:lnTo>
                <a:lnTo>
                  <a:pt x="0" y="641350"/>
                </a:lnTo>
                <a:close/>
              </a:path>
            </a:pathLst>
          </a:custGeom>
          <a:solidFill>
            <a:srgbClr val="6699FF"/>
          </a:solidFill>
        </p:spPr>
        <p:txBody>
          <a:bodyPr wrap="square" lIns="0" tIns="0" rIns="0" bIns="0" rtlCol="0"/>
          <a:lstStyle/>
          <a:p>
            <a:endParaRPr/>
          </a:p>
        </p:txBody>
      </p:sp>
      <p:sp>
        <p:nvSpPr>
          <p:cNvPr id="6" name="object 6"/>
          <p:cNvSpPr/>
          <p:nvPr/>
        </p:nvSpPr>
        <p:spPr>
          <a:xfrm>
            <a:off x="1716151" y="628713"/>
            <a:ext cx="567055" cy="636905"/>
          </a:xfrm>
          <a:custGeom>
            <a:avLst/>
            <a:gdLst/>
            <a:ahLst/>
            <a:cxnLst/>
            <a:rect l="l" t="t" r="r" b="b"/>
            <a:pathLst>
              <a:path w="567055" h="636905">
                <a:moveTo>
                  <a:pt x="0" y="636587"/>
                </a:moveTo>
                <a:lnTo>
                  <a:pt x="566737" y="636587"/>
                </a:lnTo>
                <a:lnTo>
                  <a:pt x="566737" y="0"/>
                </a:lnTo>
                <a:lnTo>
                  <a:pt x="0" y="0"/>
                </a:lnTo>
                <a:lnTo>
                  <a:pt x="0" y="636587"/>
                </a:lnTo>
                <a:close/>
              </a:path>
            </a:pathLst>
          </a:custGeom>
          <a:solidFill>
            <a:srgbClr val="99CCFF"/>
          </a:solidFill>
        </p:spPr>
        <p:txBody>
          <a:bodyPr wrap="square" lIns="0" tIns="0" rIns="0" bIns="0" rtlCol="0"/>
          <a:lstStyle/>
          <a:p>
            <a:endParaRPr/>
          </a:p>
        </p:txBody>
      </p:sp>
      <p:sp>
        <p:nvSpPr>
          <p:cNvPr id="7" name="object 7"/>
          <p:cNvSpPr/>
          <p:nvPr/>
        </p:nvSpPr>
        <p:spPr>
          <a:xfrm>
            <a:off x="2278126" y="0"/>
            <a:ext cx="586105" cy="635000"/>
          </a:xfrm>
          <a:custGeom>
            <a:avLst/>
            <a:gdLst/>
            <a:ahLst/>
            <a:cxnLst/>
            <a:rect l="l" t="t" r="r" b="b"/>
            <a:pathLst>
              <a:path w="586105" h="635000">
                <a:moveTo>
                  <a:pt x="0" y="635000"/>
                </a:moveTo>
                <a:lnTo>
                  <a:pt x="585787" y="635000"/>
                </a:lnTo>
                <a:lnTo>
                  <a:pt x="585787" y="0"/>
                </a:lnTo>
                <a:lnTo>
                  <a:pt x="0" y="0"/>
                </a:lnTo>
                <a:lnTo>
                  <a:pt x="0" y="635000"/>
                </a:lnTo>
                <a:close/>
              </a:path>
            </a:pathLst>
          </a:custGeom>
          <a:solidFill>
            <a:srgbClr val="99CCFF"/>
          </a:solidFill>
        </p:spPr>
        <p:txBody>
          <a:bodyPr wrap="square" lIns="0" tIns="0" rIns="0" bIns="0" rtlCol="0"/>
          <a:lstStyle/>
          <a:p>
            <a:endParaRPr/>
          </a:p>
        </p:txBody>
      </p:sp>
      <p:sp>
        <p:nvSpPr>
          <p:cNvPr id="8" name="object 8"/>
          <p:cNvSpPr/>
          <p:nvPr/>
        </p:nvSpPr>
        <p:spPr>
          <a:xfrm>
            <a:off x="2281301" y="628650"/>
            <a:ext cx="586105" cy="631825"/>
          </a:xfrm>
          <a:custGeom>
            <a:avLst/>
            <a:gdLst/>
            <a:ahLst/>
            <a:cxnLst/>
            <a:rect l="l" t="t" r="r" b="b"/>
            <a:pathLst>
              <a:path w="586105" h="631825">
                <a:moveTo>
                  <a:pt x="0" y="631825"/>
                </a:moveTo>
                <a:lnTo>
                  <a:pt x="585787" y="631825"/>
                </a:lnTo>
                <a:lnTo>
                  <a:pt x="585787" y="0"/>
                </a:lnTo>
                <a:lnTo>
                  <a:pt x="0" y="0"/>
                </a:lnTo>
                <a:lnTo>
                  <a:pt x="0" y="631825"/>
                </a:lnTo>
                <a:close/>
              </a:path>
            </a:pathLst>
          </a:custGeom>
          <a:solidFill>
            <a:srgbClr val="6699FF"/>
          </a:solidFill>
        </p:spPr>
        <p:txBody>
          <a:bodyPr wrap="square" lIns="0" tIns="0" rIns="0" bIns="0" rtlCol="0"/>
          <a:lstStyle/>
          <a:p>
            <a:endParaRPr/>
          </a:p>
        </p:txBody>
      </p:sp>
      <p:sp>
        <p:nvSpPr>
          <p:cNvPr id="9" name="object 9"/>
          <p:cNvSpPr/>
          <p:nvPr/>
        </p:nvSpPr>
        <p:spPr>
          <a:xfrm>
            <a:off x="1141412" y="1262125"/>
            <a:ext cx="574675" cy="625475"/>
          </a:xfrm>
          <a:custGeom>
            <a:avLst/>
            <a:gdLst/>
            <a:ahLst/>
            <a:cxnLst/>
            <a:rect l="l" t="t" r="r" b="b"/>
            <a:pathLst>
              <a:path w="574675" h="625475">
                <a:moveTo>
                  <a:pt x="0" y="625475"/>
                </a:moveTo>
                <a:lnTo>
                  <a:pt x="574675" y="625475"/>
                </a:lnTo>
                <a:lnTo>
                  <a:pt x="574675" y="0"/>
                </a:lnTo>
                <a:lnTo>
                  <a:pt x="0" y="0"/>
                </a:lnTo>
                <a:lnTo>
                  <a:pt x="0" y="625475"/>
                </a:lnTo>
                <a:close/>
              </a:path>
            </a:pathLst>
          </a:custGeom>
          <a:solidFill>
            <a:srgbClr val="99CCFF"/>
          </a:solidFill>
        </p:spPr>
        <p:txBody>
          <a:bodyPr wrap="square" lIns="0" tIns="0" rIns="0" bIns="0" rtlCol="0"/>
          <a:lstStyle/>
          <a:p>
            <a:endParaRPr/>
          </a:p>
        </p:txBody>
      </p:sp>
      <p:sp>
        <p:nvSpPr>
          <p:cNvPr id="10" name="object 10"/>
          <p:cNvSpPr/>
          <p:nvPr/>
        </p:nvSpPr>
        <p:spPr>
          <a:xfrm>
            <a:off x="1716151" y="1263650"/>
            <a:ext cx="567055" cy="622300"/>
          </a:xfrm>
          <a:custGeom>
            <a:avLst/>
            <a:gdLst/>
            <a:ahLst/>
            <a:cxnLst/>
            <a:rect l="l" t="t" r="r" b="b"/>
            <a:pathLst>
              <a:path w="567055" h="622300">
                <a:moveTo>
                  <a:pt x="0" y="622300"/>
                </a:moveTo>
                <a:lnTo>
                  <a:pt x="566737" y="622300"/>
                </a:lnTo>
                <a:lnTo>
                  <a:pt x="566737" y="0"/>
                </a:lnTo>
                <a:lnTo>
                  <a:pt x="0" y="0"/>
                </a:lnTo>
                <a:lnTo>
                  <a:pt x="0" y="622300"/>
                </a:lnTo>
                <a:close/>
              </a:path>
            </a:pathLst>
          </a:custGeom>
          <a:solidFill>
            <a:srgbClr val="6699FF"/>
          </a:solidFill>
        </p:spPr>
        <p:txBody>
          <a:bodyPr wrap="square" lIns="0" tIns="0" rIns="0" bIns="0" rtlCol="0"/>
          <a:lstStyle/>
          <a:p>
            <a:endParaRPr/>
          </a:p>
        </p:txBody>
      </p:sp>
      <p:sp>
        <p:nvSpPr>
          <p:cNvPr id="11" name="object 11"/>
          <p:cNvSpPr/>
          <p:nvPr/>
        </p:nvSpPr>
        <p:spPr>
          <a:xfrm>
            <a:off x="573087" y="1885950"/>
            <a:ext cx="576580" cy="644525"/>
          </a:xfrm>
          <a:custGeom>
            <a:avLst/>
            <a:gdLst/>
            <a:ahLst/>
            <a:cxnLst/>
            <a:rect l="l" t="t" r="r" b="b"/>
            <a:pathLst>
              <a:path w="576580" h="644525">
                <a:moveTo>
                  <a:pt x="0" y="644525"/>
                </a:moveTo>
                <a:lnTo>
                  <a:pt x="576262" y="644525"/>
                </a:lnTo>
                <a:lnTo>
                  <a:pt x="576262" y="0"/>
                </a:lnTo>
                <a:lnTo>
                  <a:pt x="0" y="0"/>
                </a:lnTo>
                <a:lnTo>
                  <a:pt x="0" y="644525"/>
                </a:lnTo>
                <a:close/>
              </a:path>
            </a:pathLst>
          </a:custGeom>
          <a:solidFill>
            <a:srgbClr val="99CCFF"/>
          </a:solidFill>
        </p:spPr>
        <p:txBody>
          <a:bodyPr wrap="square" lIns="0" tIns="0" rIns="0" bIns="0" rtlCol="0"/>
          <a:lstStyle/>
          <a:p>
            <a:endParaRPr/>
          </a:p>
        </p:txBody>
      </p:sp>
      <p:sp>
        <p:nvSpPr>
          <p:cNvPr id="12" name="object 12"/>
          <p:cNvSpPr/>
          <p:nvPr/>
        </p:nvSpPr>
        <p:spPr>
          <a:xfrm>
            <a:off x="1141412" y="1885950"/>
            <a:ext cx="576580" cy="644525"/>
          </a:xfrm>
          <a:custGeom>
            <a:avLst/>
            <a:gdLst/>
            <a:ahLst/>
            <a:cxnLst/>
            <a:rect l="l" t="t" r="r" b="b"/>
            <a:pathLst>
              <a:path w="576580" h="644525">
                <a:moveTo>
                  <a:pt x="0" y="644525"/>
                </a:moveTo>
                <a:lnTo>
                  <a:pt x="576262" y="644525"/>
                </a:lnTo>
                <a:lnTo>
                  <a:pt x="576262" y="0"/>
                </a:lnTo>
                <a:lnTo>
                  <a:pt x="0" y="0"/>
                </a:lnTo>
                <a:lnTo>
                  <a:pt x="0" y="644525"/>
                </a:lnTo>
                <a:close/>
              </a:path>
            </a:pathLst>
          </a:custGeom>
          <a:solidFill>
            <a:srgbClr val="6699FF"/>
          </a:solidFill>
        </p:spPr>
        <p:txBody>
          <a:bodyPr wrap="square" lIns="0" tIns="0" rIns="0" bIns="0" rtlCol="0"/>
          <a:lstStyle/>
          <a:p>
            <a:endParaRPr/>
          </a:p>
        </p:txBody>
      </p:sp>
      <p:sp>
        <p:nvSpPr>
          <p:cNvPr id="13" name="object 13"/>
          <p:cNvSpPr/>
          <p:nvPr/>
        </p:nvSpPr>
        <p:spPr>
          <a:xfrm>
            <a:off x="0" y="2528887"/>
            <a:ext cx="574675" cy="633730"/>
          </a:xfrm>
          <a:custGeom>
            <a:avLst/>
            <a:gdLst/>
            <a:ahLst/>
            <a:cxnLst/>
            <a:rect l="l" t="t" r="r" b="b"/>
            <a:pathLst>
              <a:path w="574675" h="633730">
                <a:moveTo>
                  <a:pt x="0" y="633412"/>
                </a:moveTo>
                <a:lnTo>
                  <a:pt x="574675" y="633412"/>
                </a:lnTo>
                <a:lnTo>
                  <a:pt x="574675" y="0"/>
                </a:lnTo>
                <a:lnTo>
                  <a:pt x="0" y="0"/>
                </a:lnTo>
                <a:lnTo>
                  <a:pt x="0" y="633412"/>
                </a:lnTo>
                <a:close/>
              </a:path>
            </a:pathLst>
          </a:custGeom>
          <a:solidFill>
            <a:srgbClr val="99CCFF"/>
          </a:solidFill>
        </p:spPr>
        <p:txBody>
          <a:bodyPr wrap="square" lIns="0" tIns="0" rIns="0" bIns="0" rtlCol="0"/>
          <a:lstStyle/>
          <a:p>
            <a:endParaRPr/>
          </a:p>
        </p:txBody>
      </p:sp>
      <p:sp>
        <p:nvSpPr>
          <p:cNvPr id="14" name="object 14"/>
          <p:cNvSpPr txBox="1"/>
          <p:nvPr/>
        </p:nvSpPr>
        <p:spPr>
          <a:xfrm>
            <a:off x="3774313" y="4797132"/>
            <a:ext cx="2254250" cy="1656714"/>
          </a:xfrm>
          <a:prstGeom prst="rect">
            <a:avLst/>
          </a:prstGeom>
        </p:spPr>
        <p:txBody>
          <a:bodyPr vert="horz" wrap="square" lIns="0" tIns="0" rIns="0" bIns="0" rtlCol="0">
            <a:spAutoFit/>
          </a:bodyPr>
          <a:lstStyle/>
          <a:p>
            <a:pPr>
              <a:lnSpc>
                <a:spcPct val="100000"/>
              </a:lnSpc>
            </a:pPr>
            <a:endParaRPr sz="2800">
              <a:latin typeface="Times New Roman"/>
              <a:cs typeface="Times New Roman"/>
            </a:endParaRPr>
          </a:p>
          <a:p>
            <a:pPr>
              <a:lnSpc>
                <a:spcPct val="100000"/>
              </a:lnSpc>
              <a:spcBef>
                <a:spcPts val="10"/>
              </a:spcBef>
            </a:pPr>
            <a:endParaRPr sz="2850">
              <a:latin typeface="Times New Roman"/>
              <a:cs typeface="Times New Roman"/>
            </a:endParaRPr>
          </a:p>
          <a:p>
            <a:pPr marL="508634">
              <a:lnSpc>
                <a:spcPct val="100000"/>
              </a:lnSpc>
            </a:pPr>
            <a:r>
              <a:rPr sz="2800" b="1" spc="-15" dirty="0">
                <a:solidFill>
                  <a:srgbClr val="000797"/>
                </a:solidFill>
                <a:latin typeface="Arial"/>
                <a:cs typeface="Arial"/>
              </a:rPr>
              <a:t>LOGO</a:t>
            </a:r>
            <a:endParaRPr sz="2800">
              <a:latin typeface="Arial"/>
              <a:cs typeface="Arial"/>
            </a:endParaRPr>
          </a:p>
        </p:txBody>
      </p:sp>
      <p:sp>
        <p:nvSpPr>
          <p:cNvPr id="15" name="object 15"/>
          <p:cNvSpPr/>
          <p:nvPr/>
        </p:nvSpPr>
        <p:spPr>
          <a:xfrm>
            <a:off x="4311015" y="5410200"/>
            <a:ext cx="1032510" cy="273050"/>
          </a:xfrm>
          <a:custGeom>
            <a:avLst/>
            <a:gdLst/>
            <a:ahLst/>
            <a:cxnLst/>
            <a:rect l="l" t="t" r="r" b="b"/>
            <a:pathLst>
              <a:path w="1032510" h="273050">
                <a:moveTo>
                  <a:pt x="516255" y="0"/>
                </a:moveTo>
                <a:lnTo>
                  <a:pt x="456049" y="1837"/>
                </a:lnTo>
                <a:lnTo>
                  <a:pt x="397883" y="7214"/>
                </a:lnTo>
                <a:lnTo>
                  <a:pt x="342145" y="15924"/>
                </a:lnTo>
                <a:lnTo>
                  <a:pt x="289221" y="27762"/>
                </a:lnTo>
                <a:lnTo>
                  <a:pt x="239498" y="42523"/>
                </a:lnTo>
                <a:lnTo>
                  <a:pt x="193365" y="60002"/>
                </a:lnTo>
                <a:lnTo>
                  <a:pt x="151209" y="79994"/>
                </a:lnTo>
                <a:lnTo>
                  <a:pt x="113416" y="102293"/>
                </a:lnTo>
                <a:lnTo>
                  <a:pt x="80375" y="126694"/>
                </a:lnTo>
                <a:lnTo>
                  <a:pt x="52473" y="152992"/>
                </a:lnTo>
                <a:lnTo>
                  <a:pt x="13634" y="210458"/>
                </a:lnTo>
                <a:lnTo>
                  <a:pt x="0" y="273050"/>
                </a:lnTo>
                <a:lnTo>
                  <a:pt x="19335" y="239726"/>
                </a:lnTo>
                <a:lnTo>
                  <a:pt x="45928" y="208346"/>
                </a:lnTo>
                <a:lnTo>
                  <a:pt x="79262" y="179178"/>
                </a:lnTo>
                <a:lnTo>
                  <a:pt x="118823" y="152490"/>
                </a:lnTo>
                <a:lnTo>
                  <a:pt x="164099" y="128551"/>
                </a:lnTo>
                <a:lnTo>
                  <a:pt x="214573" y="107630"/>
                </a:lnTo>
                <a:lnTo>
                  <a:pt x="269732" y="89995"/>
                </a:lnTo>
                <a:lnTo>
                  <a:pt x="329062" y="75915"/>
                </a:lnTo>
                <a:lnTo>
                  <a:pt x="392049" y="65659"/>
                </a:lnTo>
                <a:lnTo>
                  <a:pt x="449028" y="60119"/>
                </a:lnTo>
                <a:lnTo>
                  <a:pt x="505661" y="57894"/>
                </a:lnTo>
                <a:lnTo>
                  <a:pt x="833579" y="57894"/>
                </a:lnTo>
                <a:lnTo>
                  <a:pt x="793011" y="42523"/>
                </a:lnTo>
                <a:lnTo>
                  <a:pt x="743288" y="27762"/>
                </a:lnTo>
                <a:lnTo>
                  <a:pt x="690364" y="15924"/>
                </a:lnTo>
                <a:lnTo>
                  <a:pt x="634626" y="7214"/>
                </a:lnTo>
                <a:lnTo>
                  <a:pt x="576460" y="1837"/>
                </a:lnTo>
                <a:lnTo>
                  <a:pt x="516255" y="0"/>
                </a:lnTo>
                <a:close/>
              </a:path>
              <a:path w="1032510" h="273050">
                <a:moveTo>
                  <a:pt x="833579" y="57894"/>
                </a:moveTo>
                <a:lnTo>
                  <a:pt x="505661" y="57894"/>
                </a:lnTo>
                <a:lnTo>
                  <a:pt x="561557" y="58856"/>
                </a:lnTo>
                <a:lnTo>
                  <a:pt x="616324" y="62881"/>
                </a:lnTo>
                <a:lnTo>
                  <a:pt x="669572" y="69840"/>
                </a:lnTo>
                <a:lnTo>
                  <a:pt x="720909" y="79608"/>
                </a:lnTo>
                <a:lnTo>
                  <a:pt x="769946" y="92059"/>
                </a:lnTo>
                <a:lnTo>
                  <a:pt x="816291" y="107065"/>
                </a:lnTo>
                <a:lnTo>
                  <a:pt x="859554" y="124500"/>
                </a:lnTo>
                <a:lnTo>
                  <a:pt x="899343" y="144239"/>
                </a:lnTo>
                <a:lnTo>
                  <a:pt x="935268" y="166154"/>
                </a:lnTo>
                <a:lnTo>
                  <a:pt x="966938" y="190119"/>
                </a:lnTo>
                <a:lnTo>
                  <a:pt x="1015949" y="243693"/>
                </a:lnTo>
                <a:lnTo>
                  <a:pt x="1032510" y="273050"/>
                </a:lnTo>
                <a:lnTo>
                  <a:pt x="1029036" y="241216"/>
                </a:lnTo>
                <a:lnTo>
                  <a:pt x="1002412" y="180982"/>
                </a:lnTo>
                <a:lnTo>
                  <a:pt x="952134" y="126694"/>
                </a:lnTo>
                <a:lnTo>
                  <a:pt x="919093" y="102293"/>
                </a:lnTo>
                <a:lnTo>
                  <a:pt x="881300" y="79994"/>
                </a:lnTo>
                <a:lnTo>
                  <a:pt x="839144" y="60002"/>
                </a:lnTo>
                <a:lnTo>
                  <a:pt x="833579" y="57894"/>
                </a:lnTo>
                <a:close/>
              </a:path>
            </a:pathLst>
          </a:custGeom>
          <a:solidFill>
            <a:srgbClr val="6699FF"/>
          </a:solidFill>
        </p:spPr>
        <p:txBody>
          <a:bodyPr wrap="square" lIns="0" tIns="0" rIns="0" bIns="0" rtlCol="0"/>
          <a:lstStyle/>
          <a:p>
            <a:endParaRPr/>
          </a:p>
        </p:txBody>
      </p:sp>
      <p:sp>
        <p:nvSpPr>
          <p:cNvPr id="16" name="object 16"/>
          <p:cNvSpPr/>
          <p:nvPr/>
        </p:nvSpPr>
        <p:spPr>
          <a:xfrm>
            <a:off x="3774313" y="4797132"/>
            <a:ext cx="2254250" cy="1656714"/>
          </a:xfrm>
          <a:custGeom>
            <a:avLst/>
            <a:gdLst/>
            <a:ahLst/>
            <a:cxnLst/>
            <a:rect l="l" t="t" r="r" b="b"/>
            <a:pathLst>
              <a:path w="2254250" h="1656714">
                <a:moveTo>
                  <a:pt x="0" y="1656207"/>
                </a:moveTo>
                <a:lnTo>
                  <a:pt x="2254250" y="1656207"/>
                </a:lnTo>
                <a:lnTo>
                  <a:pt x="2254250" y="0"/>
                </a:lnTo>
                <a:lnTo>
                  <a:pt x="0" y="0"/>
                </a:lnTo>
                <a:lnTo>
                  <a:pt x="0" y="1656207"/>
                </a:lnTo>
                <a:close/>
              </a:path>
            </a:pathLst>
          </a:custGeom>
          <a:solidFill>
            <a:srgbClr val="FFFFFF"/>
          </a:solidFill>
        </p:spPr>
        <p:txBody>
          <a:bodyPr wrap="square" lIns="0" tIns="0" rIns="0" bIns="0" rtlCol="0"/>
          <a:lstStyle/>
          <a:p>
            <a:endParaRPr/>
          </a:p>
        </p:txBody>
      </p:sp>
      <p:sp>
        <p:nvSpPr>
          <p:cNvPr id="17" name="object 17"/>
          <p:cNvSpPr/>
          <p:nvPr/>
        </p:nvSpPr>
        <p:spPr>
          <a:xfrm>
            <a:off x="2843783" y="0"/>
            <a:ext cx="6300215" cy="1268729"/>
          </a:xfrm>
          <a:prstGeom prst="rect">
            <a:avLst/>
          </a:prstGeom>
          <a:blipFill>
            <a:blip r:embed="rId2" cstate="print"/>
            <a:stretch>
              <a:fillRect/>
            </a:stretch>
          </a:blipFill>
        </p:spPr>
        <p:txBody>
          <a:bodyPr wrap="square" lIns="0" tIns="0" rIns="0" bIns="0" rtlCol="0"/>
          <a:lstStyle/>
          <a:p>
            <a:endParaRPr/>
          </a:p>
        </p:txBody>
      </p:sp>
      <p:sp>
        <p:nvSpPr>
          <p:cNvPr id="18" name="object 18"/>
          <p:cNvSpPr/>
          <p:nvPr/>
        </p:nvSpPr>
        <p:spPr>
          <a:xfrm>
            <a:off x="2284476" y="1821179"/>
            <a:ext cx="6661404" cy="1045463"/>
          </a:xfrm>
          <a:prstGeom prst="rect">
            <a:avLst/>
          </a:prstGeom>
          <a:blipFill>
            <a:blip r:embed="rId3" cstate="print"/>
            <a:stretch>
              <a:fillRect/>
            </a:stretch>
          </a:blipFill>
        </p:spPr>
        <p:txBody>
          <a:bodyPr wrap="square" lIns="0" tIns="0" rIns="0" bIns="0" rtlCol="0"/>
          <a:lstStyle/>
          <a:p>
            <a:endParaRPr/>
          </a:p>
        </p:txBody>
      </p:sp>
      <p:sp>
        <p:nvSpPr>
          <p:cNvPr id="19" name="object 19"/>
          <p:cNvSpPr/>
          <p:nvPr/>
        </p:nvSpPr>
        <p:spPr>
          <a:xfrm>
            <a:off x="2263139" y="1800225"/>
            <a:ext cx="6629400" cy="1012825"/>
          </a:xfrm>
          <a:prstGeom prst="rect">
            <a:avLst/>
          </a:prstGeom>
          <a:blipFill>
            <a:blip r:embed="rId4" cstate="print"/>
            <a:stretch>
              <a:fillRect/>
            </a:stretch>
          </a:blipFill>
        </p:spPr>
        <p:txBody>
          <a:bodyPr wrap="square" lIns="0" tIns="0" rIns="0" bIns="0" rtlCol="0"/>
          <a:lstStyle/>
          <a:p>
            <a:endParaRPr/>
          </a:p>
        </p:txBody>
      </p:sp>
      <p:sp>
        <p:nvSpPr>
          <p:cNvPr id="20" name="object 20"/>
          <p:cNvSpPr/>
          <p:nvPr/>
        </p:nvSpPr>
        <p:spPr>
          <a:xfrm>
            <a:off x="4291838" y="2455672"/>
            <a:ext cx="283210" cy="205104"/>
          </a:xfrm>
          <a:custGeom>
            <a:avLst/>
            <a:gdLst/>
            <a:ahLst/>
            <a:cxnLst/>
            <a:rect l="l" t="t" r="r" b="b"/>
            <a:pathLst>
              <a:path w="283210" h="205105">
                <a:moveTo>
                  <a:pt x="282701" y="0"/>
                </a:moveTo>
                <a:lnTo>
                  <a:pt x="224027" y="5492"/>
                </a:lnTo>
                <a:lnTo>
                  <a:pt x="169163" y="11937"/>
                </a:lnTo>
                <a:lnTo>
                  <a:pt x="120062" y="20526"/>
                </a:lnTo>
                <a:lnTo>
                  <a:pt x="78866" y="32257"/>
                </a:lnTo>
                <a:lnTo>
                  <a:pt x="31432" y="59493"/>
                </a:lnTo>
                <a:lnTo>
                  <a:pt x="5048" y="100806"/>
                </a:lnTo>
                <a:lnTo>
                  <a:pt x="0" y="138429"/>
                </a:lnTo>
                <a:lnTo>
                  <a:pt x="1668" y="155434"/>
                </a:lnTo>
                <a:lnTo>
                  <a:pt x="26797" y="189991"/>
                </a:lnTo>
                <a:lnTo>
                  <a:pt x="80750" y="204029"/>
                </a:lnTo>
                <a:lnTo>
                  <a:pt x="104775" y="204977"/>
                </a:lnTo>
                <a:lnTo>
                  <a:pt x="121753" y="204003"/>
                </a:lnTo>
                <a:lnTo>
                  <a:pt x="176402" y="189483"/>
                </a:lnTo>
                <a:lnTo>
                  <a:pt x="213360" y="171878"/>
                </a:lnTo>
                <a:lnTo>
                  <a:pt x="248031" y="149987"/>
                </a:lnTo>
                <a:lnTo>
                  <a:pt x="256698" y="112531"/>
                </a:lnTo>
                <a:lnTo>
                  <a:pt x="265366" y="75041"/>
                </a:lnTo>
                <a:lnTo>
                  <a:pt x="274034" y="37526"/>
                </a:lnTo>
                <a:lnTo>
                  <a:pt x="282701" y="0"/>
                </a:lnTo>
                <a:close/>
              </a:path>
            </a:pathLst>
          </a:custGeom>
          <a:ln w="28956">
            <a:solidFill>
              <a:srgbClr val="FFFFFF"/>
            </a:solidFill>
          </a:ln>
        </p:spPr>
        <p:txBody>
          <a:bodyPr wrap="square" lIns="0" tIns="0" rIns="0" bIns="0" rtlCol="0"/>
          <a:lstStyle/>
          <a:p>
            <a:endParaRPr/>
          </a:p>
        </p:txBody>
      </p:sp>
      <p:sp>
        <p:nvSpPr>
          <p:cNvPr id="21" name="object 21"/>
          <p:cNvSpPr/>
          <p:nvPr/>
        </p:nvSpPr>
        <p:spPr>
          <a:xfrm>
            <a:off x="6890004" y="2279142"/>
            <a:ext cx="317500" cy="379095"/>
          </a:xfrm>
          <a:custGeom>
            <a:avLst/>
            <a:gdLst/>
            <a:ahLst/>
            <a:cxnLst/>
            <a:rect l="l" t="t" r="r" b="b"/>
            <a:pathLst>
              <a:path w="317500" h="379094">
                <a:moveTo>
                  <a:pt x="184276" y="0"/>
                </a:moveTo>
                <a:lnTo>
                  <a:pt x="129145" y="3696"/>
                </a:lnTo>
                <a:lnTo>
                  <a:pt x="91523" y="10866"/>
                </a:lnTo>
                <a:lnTo>
                  <a:pt x="49716" y="24963"/>
                </a:lnTo>
                <a:lnTo>
                  <a:pt x="21097" y="56729"/>
                </a:lnTo>
                <a:lnTo>
                  <a:pt x="11191" y="104735"/>
                </a:lnTo>
                <a:lnTo>
                  <a:pt x="4071" y="157095"/>
                </a:lnTo>
                <a:lnTo>
                  <a:pt x="452" y="206712"/>
                </a:lnTo>
                <a:lnTo>
                  <a:pt x="0" y="229997"/>
                </a:lnTo>
                <a:lnTo>
                  <a:pt x="2216" y="263979"/>
                </a:lnTo>
                <a:lnTo>
                  <a:pt x="19984" y="319276"/>
                </a:lnTo>
                <a:lnTo>
                  <a:pt x="54608" y="357376"/>
                </a:lnTo>
                <a:lnTo>
                  <a:pt x="100657" y="376564"/>
                </a:lnTo>
                <a:lnTo>
                  <a:pt x="127635" y="378968"/>
                </a:lnTo>
                <a:lnTo>
                  <a:pt x="141444" y="377991"/>
                </a:lnTo>
                <a:lnTo>
                  <a:pt x="189611" y="363347"/>
                </a:lnTo>
                <a:lnTo>
                  <a:pt x="237474" y="333557"/>
                </a:lnTo>
                <a:lnTo>
                  <a:pt x="265549" y="303123"/>
                </a:lnTo>
                <a:lnTo>
                  <a:pt x="289742" y="263828"/>
                </a:lnTo>
                <a:lnTo>
                  <a:pt x="307080" y="218658"/>
                </a:lnTo>
                <a:lnTo>
                  <a:pt x="315894" y="166373"/>
                </a:lnTo>
                <a:lnTo>
                  <a:pt x="316992" y="137541"/>
                </a:lnTo>
                <a:lnTo>
                  <a:pt x="314827" y="108777"/>
                </a:lnTo>
                <a:lnTo>
                  <a:pt x="297543" y="59299"/>
                </a:lnTo>
                <a:lnTo>
                  <a:pt x="263304" y="21699"/>
                </a:lnTo>
                <a:lnTo>
                  <a:pt x="214207" y="2407"/>
                </a:lnTo>
                <a:lnTo>
                  <a:pt x="184276" y="0"/>
                </a:lnTo>
                <a:close/>
              </a:path>
            </a:pathLst>
          </a:custGeom>
          <a:ln w="28956">
            <a:solidFill>
              <a:srgbClr val="FFFFFF"/>
            </a:solidFill>
          </a:ln>
        </p:spPr>
        <p:txBody>
          <a:bodyPr wrap="square" lIns="0" tIns="0" rIns="0" bIns="0" rtlCol="0"/>
          <a:lstStyle/>
          <a:p>
            <a:endParaRPr/>
          </a:p>
        </p:txBody>
      </p:sp>
      <p:sp>
        <p:nvSpPr>
          <p:cNvPr id="22" name="object 22"/>
          <p:cNvSpPr/>
          <p:nvPr/>
        </p:nvSpPr>
        <p:spPr>
          <a:xfrm>
            <a:off x="7767446" y="2213355"/>
            <a:ext cx="320675" cy="445134"/>
          </a:xfrm>
          <a:custGeom>
            <a:avLst/>
            <a:gdLst/>
            <a:ahLst/>
            <a:cxnLst/>
            <a:rect l="l" t="t" r="r" b="b"/>
            <a:pathLst>
              <a:path w="320675" h="445135">
                <a:moveTo>
                  <a:pt x="202692" y="0"/>
                </a:moveTo>
                <a:lnTo>
                  <a:pt x="157924" y="5826"/>
                </a:lnTo>
                <a:lnTo>
                  <a:pt x="118872" y="23368"/>
                </a:lnTo>
                <a:lnTo>
                  <a:pt x="84962" y="51673"/>
                </a:lnTo>
                <a:lnTo>
                  <a:pt x="55245" y="89789"/>
                </a:lnTo>
                <a:lnTo>
                  <a:pt x="32226" y="134366"/>
                </a:lnTo>
                <a:lnTo>
                  <a:pt x="14731" y="188468"/>
                </a:lnTo>
                <a:lnTo>
                  <a:pt x="3698" y="248110"/>
                </a:lnTo>
                <a:lnTo>
                  <a:pt x="0" y="309372"/>
                </a:lnTo>
                <a:lnTo>
                  <a:pt x="2000" y="343108"/>
                </a:lnTo>
                <a:lnTo>
                  <a:pt x="18002" y="395150"/>
                </a:lnTo>
                <a:lnTo>
                  <a:pt x="49504" y="427073"/>
                </a:lnTo>
                <a:lnTo>
                  <a:pt x="93458" y="442781"/>
                </a:lnTo>
                <a:lnTo>
                  <a:pt x="119887" y="444754"/>
                </a:lnTo>
                <a:lnTo>
                  <a:pt x="140080" y="443349"/>
                </a:lnTo>
                <a:lnTo>
                  <a:pt x="179324" y="432109"/>
                </a:lnTo>
                <a:lnTo>
                  <a:pt x="216447" y="409942"/>
                </a:lnTo>
                <a:lnTo>
                  <a:pt x="248451" y="378751"/>
                </a:lnTo>
                <a:lnTo>
                  <a:pt x="275903" y="337296"/>
                </a:lnTo>
                <a:lnTo>
                  <a:pt x="297707" y="288909"/>
                </a:lnTo>
                <a:lnTo>
                  <a:pt x="312423" y="235448"/>
                </a:lnTo>
                <a:lnTo>
                  <a:pt x="319766" y="171578"/>
                </a:lnTo>
                <a:lnTo>
                  <a:pt x="320675" y="135382"/>
                </a:lnTo>
                <a:lnTo>
                  <a:pt x="318912" y="104685"/>
                </a:lnTo>
                <a:lnTo>
                  <a:pt x="304815" y="54532"/>
                </a:lnTo>
                <a:lnTo>
                  <a:pt x="276290" y="19716"/>
                </a:lnTo>
                <a:lnTo>
                  <a:pt x="231384" y="2190"/>
                </a:lnTo>
                <a:lnTo>
                  <a:pt x="202692" y="0"/>
                </a:lnTo>
                <a:close/>
              </a:path>
            </a:pathLst>
          </a:custGeom>
          <a:ln w="28956">
            <a:solidFill>
              <a:srgbClr val="FFFFFF"/>
            </a:solidFill>
          </a:ln>
        </p:spPr>
        <p:txBody>
          <a:bodyPr wrap="square" lIns="0" tIns="0" rIns="0" bIns="0" rtlCol="0"/>
          <a:lstStyle/>
          <a:p>
            <a:endParaRPr/>
          </a:p>
        </p:txBody>
      </p:sp>
      <p:sp>
        <p:nvSpPr>
          <p:cNvPr id="23" name="object 23"/>
          <p:cNvSpPr/>
          <p:nvPr/>
        </p:nvSpPr>
        <p:spPr>
          <a:xfrm>
            <a:off x="5685154" y="2080514"/>
            <a:ext cx="879475" cy="710565"/>
          </a:xfrm>
          <a:custGeom>
            <a:avLst/>
            <a:gdLst/>
            <a:ahLst/>
            <a:cxnLst/>
            <a:rect l="l" t="t" r="r" b="b"/>
            <a:pathLst>
              <a:path w="879475" h="710564">
                <a:moveTo>
                  <a:pt x="162814" y="0"/>
                </a:moveTo>
                <a:lnTo>
                  <a:pt x="217582" y="0"/>
                </a:lnTo>
                <a:lnTo>
                  <a:pt x="272351" y="0"/>
                </a:lnTo>
                <a:lnTo>
                  <a:pt x="327120" y="0"/>
                </a:lnTo>
                <a:lnTo>
                  <a:pt x="381889" y="0"/>
                </a:lnTo>
                <a:lnTo>
                  <a:pt x="370840" y="47820"/>
                </a:lnTo>
                <a:lnTo>
                  <a:pt x="359791" y="95650"/>
                </a:lnTo>
                <a:lnTo>
                  <a:pt x="348742" y="143486"/>
                </a:lnTo>
                <a:lnTo>
                  <a:pt x="337693" y="191325"/>
                </a:lnTo>
                <a:lnTo>
                  <a:pt x="326644" y="239164"/>
                </a:lnTo>
                <a:lnTo>
                  <a:pt x="315595" y="287000"/>
                </a:lnTo>
                <a:lnTo>
                  <a:pt x="304546" y="334830"/>
                </a:lnTo>
                <a:lnTo>
                  <a:pt x="293497" y="382650"/>
                </a:lnTo>
                <a:lnTo>
                  <a:pt x="327645" y="347873"/>
                </a:lnTo>
                <a:lnTo>
                  <a:pt x="361788" y="313090"/>
                </a:lnTo>
                <a:lnTo>
                  <a:pt x="395928" y="278303"/>
                </a:lnTo>
                <a:lnTo>
                  <a:pt x="430064" y="243513"/>
                </a:lnTo>
                <a:lnTo>
                  <a:pt x="464199" y="208721"/>
                </a:lnTo>
                <a:lnTo>
                  <a:pt x="498333" y="173929"/>
                </a:lnTo>
                <a:lnTo>
                  <a:pt x="532468" y="139137"/>
                </a:lnTo>
                <a:lnTo>
                  <a:pt x="566604" y="104347"/>
                </a:lnTo>
                <a:lnTo>
                  <a:pt x="600744" y="69560"/>
                </a:lnTo>
                <a:lnTo>
                  <a:pt x="634887" y="34777"/>
                </a:lnTo>
                <a:lnTo>
                  <a:pt x="669036" y="0"/>
                </a:lnTo>
                <a:lnTo>
                  <a:pt x="721538" y="0"/>
                </a:lnTo>
                <a:lnTo>
                  <a:pt x="774065" y="0"/>
                </a:lnTo>
                <a:lnTo>
                  <a:pt x="826591" y="0"/>
                </a:lnTo>
                <a:lnTo>
                  <a:pt x="879094" y="0"/>
                </a:lnTo>
                <a:lnTo>
                  <a:pt x="867448" y="50729"/>
                </a:lnTo>
                <a:lnTo>
                  <a:pt x="855805" y="101462"/>
                </a:lnTo>
                <a:lnTo>
                  <a:pt x="844167" y="152198"/>
                </a:lnTo>
                <a:lnTo>
                  <a:pt x="832531" y="202937"/>
                </a:lnTo>
                <a:lnTo>
                  <a:pt x="820898" y="253679"/>
                </a:lnTo>
                <a:lnTo>
                  <a:pt x="809267" y="304424"/>
                </a:lnTo>
                <a:lnTo>
                  <a:pt x="797639" y="355171"/>
                </a:lnTo>
                <a:lnTo>
                  <a:pt x="786012" y="405920"/>
                </a:lnTo>
                <a:lnTo>
                  <a:pt x="774388" y="456670"/>
                </a:lnTo>
                <a:lnTo>
                  <a:pt x="762764" y="507422"/>
                </a:lnTo>
                <a:lnTo>
                  <a:pt x="751142" y="558175"/>
                </a:lnTo>
                <a:lnTo>
                  <a:pt x="739521" y="608929"/>
                </a:lnTo>
                <a:lnTo>
                  <a:pt x="727900" y="659683"/>
                </a:lnTo>
                <a:lnTo>
                  <a:pt x="716280" y="710438"/>
                </a:lnTo>
                <a:lnTo>
                  <a:pt x="661322" y="710438"/>
                </a:lnTo>
                <a:lnTo>
                  <a:pt x="606377" y="710438"/>
                </a:lnTo>
                <a:lnTo>
                  <a:pt x="551455" y="710438"/>
                </a:lnTo>
                <a:lnTo>
                  <a:pt x="496570" y="710438"/>
                </a:lnTo>
                <a:lnTo>
                  <a:pt x="507538" y="662850"/>
                </a:lnTo>
                <a:lnTo>
                  <a:pt x="518514" y="615256"/>
                </a:lnTo>
                <a:lnTo>
                  <a:pt x="529495" y="567657"/>
                </a:lnTo>
                <a:lnTo>
                  <a:pt x="540480" y="520054"/>
                </a:lnTo>
                <a:lnTo>
                  <a:pt x="551465" y="472450"/>
                </a:lnTo>
                <a:lnTo>
                  <a:pt x="562450" y="424847"/>
                </a:lnTo>
                <a:lnTo>
                  <a:pt x="573431" y="377248"/>
                </a:lnTo>
                <a:lnTo>
                  <a:pt x="584407" y="329654"/>
                </a:lnTo>
                <a:lnTo>
                  <a:pt x="595376" y="282066"/>
                </a:lnTo>
                <a:lnTo>
                  <a:pt x="561337" y="317756"/>
                </a:lnTo>
                <a:lnTo>
                  <a:pt x="527294" y="353450"/>
                </a:lnTo>
                <a:lnTo>
                  <a:pt x="493248" y="389147"/>
                </a:lnTo>
                <a:lnTo>
                  <a:pt x="459199" y="424847"/>
                </a:lnTo>
                <a:lnTo>
                  <a:pt x="425148" y="460549"/>
                </a:lnTo>
                <a:lnTo>
                  <a:pt x="391096" y="496252"/>
                </a:lnTo>
                <a:lnTo>
                  <a:pt x="357044" y="531955"/>
                </a:lnTo>
                <a:lnTo>
                  <a:pt x="322993" y="567657"/>
                </a:lnTo>
                <a:lnTo>
                  <a:pt x="288944" y="603357"/>
                </a:lnTo>
                <a:lnTo>
                  <a:pt x="254898" y="639054"/>
                </a:lnTo>
                <a:lnTo>
                  <a:pt x="220855" y="674748"/>
                </a:lnTo>
                <a:lnTo>
                  <a:pt x="186817" y="710438"/>
                </a:lnTo>
                <a:lnTo>
                  <a:pt x="140124" y="710438"/>
                </a:lnTo>
                <a:lnTo>
                  <a:pt x="93408" y="710438"/>
                </a:lnTo>
                <a:lnTo>
                  <a:pt x="46692" y="710438"/>
                </a:lnTo>
                <a:lnTo>
                  <a:pt x="0" y="710438"/>
                </a:lnTo>
                <a:lnTo>
                  <a:pt x="11622" y="659683"/>
                </a:lnTo>
                <a:lnTo>
                  <a:pt x="23248" y="608929"/>
                </a:lnTo>
                <a:lnTo>
                  <a:pt x="34876" y="558175"/>
                </a:lnTo>
                <a:lnTo>
                  <a:pt x="46507" y="507422"/>
                </a:lnTo>
                <a:lnTo>
                  <a:pt x="58139" y="456670"/>
                </a:lnTo>
                <a:lnTo>
                  <a:pt x="69772" y="405920"/>
                </a:lnTo>
                <a:lnTo>
                  <a:pt x="81407" y="355171"/>
                </a:lnTo>
                <a:lnTo>
                  <a:pt x="93041" y="304424"/>
                </a:lnTo>
                <a:lnTo>
                  <a:pt x="104674" y="253679"/>
                </a:lnTo>
                <a:lnTo>
                  <a:pt x="116306" y="202937"/>
                </a:lnTo>
                <a:lnTo>
                  <a:pt x="127937" y="152198"/>
                </a:lnTo>
                <a:lnTo>
                  <a:pt x="139565" y="101462"/>
                </a:lnTo>
                <a:lnTo>
                  <a:pt x="151191" y="50729"/>
                </a:lnTo>
                <a:lnTo>
                  <a:pt x="162814" y="0"/>
                </a:lnTo>
                <a:close/>
              </a:path>
            </a:pathLst>
          </a:custGeom>
          <a:ln w="28956">
            <a:solidFill>
              <a:srgbClr val="FFFFFF"/>
            </a:solidFill>
          </a:ln>
        </p:spPr>
        <p:txBody>
          <a:bodyPr wrap="square" lIns="0" tIns="0" rIns="0" bIns="0" rtlCol="0"/>
          <a:lstStyle/>
          <a:p>
            <a:endParaRPr/>
          </a:p>
        </p:txBody>
      </p:sp>
      <p:sp>
        <p:nvSpPr>
          <p:cNvPr id="24" name="object 24"/>
          <p:cNvSpPr/>
          <p:nvPr/>
        </p:nvSpPr>
        <p:spPr>
          <a:xfrm>
            <a:off x="3144011" y="2080514"/>
            <a:ext cx="875665" cy="710565"/>
          </a:xfrm>
          <a:custGeom>
            <a:avLst/>
            <a:gdLst/>
            <a:ahLst/>
            <a:cxnLst/>
            <a:rect l="l" t="t" r="r" b="b"/>
            <a:pathLst>
              <a:path w="875664" h="710564">
                <a:moveTo>
                  <a:pt x="162813" y="0"/>
                </a:moveTo>
                <a:lnTo>
                  <a:pt x="162813" y="0"/>
                </a:lnTo>
                <a:lnTo>
                  <a:pt x="875284" y="0"/>
                </a:lnTo>
                <a:lnTo>
                  <a:pt x="863692" y="50729"/>
                </a:lnTo>
                <a:lnTo>
                  <a:pt x="852104" y="101462"/>
                </a:lnTo>
                <a:lnTo>
                  <a:pt x="840520" y="152198"/>
                </a:lnTo>
                <a:lnTo>
                  <a:pt x="828938" y="202937"/>
                </a:lnTo>
                <a:lnTo>
                  <a:pt x="817360" y="253679"/>
                </a:lnTo>
                <a:lnTo>
                  <a:pt x="805784" y="304424"/>
                </a:lnTo>
                <a:lnTo>
                  <a:pt x="794210" y="355171"/>
                </a:lnTo>
                <a:lnTo>
                  <a:pt x="782638" y="405920"/>
                </a:lnTo>
                <a:lnTo>
                  <a:pt x="771068" y="456670"/>
                </a:lnTo>
                <a:lnTo>
                  <a:pt x="759499" y="507422"/>
                </a:lnTo>
                <a:lnTo>
                  <a:pt x="747931" y="558175"/>
                </a:lnTo>
                <a:lnTo>
                  <a:pt x="736364" y="608929"/>
                </a:lnTo>
                <a:lnTo>
                  <a:pt x="724798" y="659683"/>
                </a:lnTo>
                <a:lnTo>
                  <a:pt x="713232" y="710438"/>
                </a:lnTo>
                <a:lnTo>
                  <a:pt x="656369" y="710438"/>
                </a:lnTo>
                <a:lnTo>
                  <a:pt x="599519" y="710438"/>
                </a:lnTo>
                <a:lnTo>
                  <a:pt x="542692" y="710438"/>
                </a:lnTo>
                <a:lnTo>
                  <a:pt x="485901" y="710438"/>
                </a:lnTo>
                <a:lnTo>
                  <a:pt x="497404" y="659938"/>
                </a:lnTo>
                <a:lnTo>
                  <a:pt x="508911" y="609438"/>
                </a:lnTo>
                <a:lnTo>
                  <a:pt x="520423" y="558938"/>
                </a:lnTo>
                <a:lnTo>
                  <a:pt x="531937" y="508438"/>
                </a:lnTo>
                <a:lnTo>
                  <a:pt x="543453" y="457938"/>
                </a:lnTo>
                <a:lnTo>
                  <a:pt x="554969" y="407439"/>
                </a:lnTo>
                <a:lnTo>
                  <a:pt x="566485" y="356939"/>
                </a:lnTo>
                <a:lnTo>
                  <a:pt x="577999" y="306439"/>
                </a:lnTo>
                <a:lnTo>
                  <a:pt x="589511" y="255939"/>
                </a:lnTo>
                <a:lnTo>
                  <a:pt x="601018" y="205439"/>
                </a:lnTo>
                <a:lnTo>
                  <a:pt x="612521" y="154939"/>
                </a:lnTo>
                <a:lnTo>
                  <a:pt x="560844" y="154939"/>
                </a:lnTo>
                <a:lnTo>
                  <a:pt x="509149" y="154939"/>
                </a:lnTo>
                <a:lnTo>
                  <a:pt x="457447" y="154939"/>
                </a:lnTo>
                <a:lnTo>
                  <a:pt x="405752" y="154939"/>
                </a:lnTo>
                <a:lnTo>
                  <a:pt x="354075" y="154939"/>
                </a:lnTo>
                <a:lnTo>
                  <a:pt x="342573" y="205439"/>
                </a:lnTo>
                <a:lnTo>
                  <a:pt x="331066" y="255939"/>
                </a:lnTo>
                <a:lnTo>
                  <a:pt x="319554" y="306439"/>
                </a:lnTo>
                <a:lnTo>
                  <a:pt x="308040" y="356939"/>
                </a:lnTo>
                <a:lnTo>
                  <a:pt x="296524" y="407439"/>
                </a:lnTo>
                <a:lnTo>
                  <a:pt x="285008" y="457938"/>
                </a:lnTo>
                <a:lnTo>
                  <a:pt x="273492" y="508438"/>
                </a:lnTo>
                <a:lnTo>
                  <a:pt x="261978" y="558938"/>
                </a:lnTo>
                <a:lnTo>
                  <a:pt x="250466" y="609438"/>
                </a:lnTo>
                <a:lnTo>
                  <a:pt x="238959" y="659938"/>
                </a:lnTo>
                <a:lnTo>
                  <a:pt x="227457" y="710438"/>
                </a:lnTo>
                <a:lnTo>
                  <a:pt x="170592" y="710438"/>
                </a:lnTo>
                <a:lnTo>
                  <a:pt x="113728" y="710438"/>
                </a:lnTo>
                <a:lnTo>
                  <a:pt x="56864" y="710438"/>
                </a:lnTo>
                <a:lnTo>
                  <a:pt x="0" y="710438"/>
                </a:lnTo>
                <a:lnTo>
                  <a:pt x="11622" y="659683"/>
                </a:lnTo>
                <a:lnTo>
                  <a:pt x="23248" y="608929"/>
                </a:lnTo>
                <a:lnTo>
                  <a:pt x="34876" y="558175"/>
                </a:lnTo>
                <a:lnTo>
                  <a:pt x="46507" y="507422"/>
                </a:lnTo>
                <a:lnTo>
                  <a:pt x="58139" y="456670"/>
                </a:lnTo>
                <a:lnTo>
                  <a:pt x="69772" y="405920"/>
                </a:lnTo>
                <a:lnTo>
                  <a:pt x="81406" y="355171"/>
                </a:lnTo>
                <a:lnTo>
                  <a:pt x="93041" y="304424"/>
                </a:lnTo>
                <a:lnTo>
                  <a:pt x="104674" y="253679"/>
                </a:lnTo>
                <a:lnTo>
                  <a:pt x="116306" y="202937"/>
                </a:lnTo>
                <a:lnTo>
                  <a:pt x="127937" y="152198"/>
                </a:lnTo>
                <a:lnTo>
                  <a:pt x="139565" y="101462"/>
                </a:lnTo>
                <a:lnTo>
                  <a:pt x="151191" y="50729"/>
                </a:lnTo>
                <a:lnTo>
                  <a:pt x="162813" y="0"/>
                </a:lnTo>
                <a:close/>
              </a:path>
            </a:pathLst>
          </a:custGeom>
          <a:ln w="28956">
            <a:solidFill>
              <a:srgbClr val="FFFFFF"/>
            </a:solidFill>
          </a:ln>
        </p:spPr>
        <p:txBody>
          <a:bodyPr wrap="square" lIns="0" tIns="0" rIns="0" bIns="0" rtlCol="0"/>
          <a:lstStyle/>
          <a:p>
            <a:endParaRPr/>
          </a:p>
        </p:txBody>
      </p:sp>
      <p:sp>
        <p:nvSpPr>
          <p:cNvPr id="25" name="object 25"/>
          <p:cNvSpPr/>
          <p:nvPr/>
        </p:nvSpPr>
        <p:spPr>
          <a:xfrm>
            <a:off x="4948046" y="2060829"/>
            <a:ext cx="740410" cy="749935"/>
          </a:xfrm>
          <a:custGeom>
            <a:avLst/>
            <a:gdLst/>
            <a:ahLst/>
            <a:cxnLst/>
            <a:rect l="l" t="t" r="r" b="b"/>
            <a:pathLst>
              <a:path w="740410" h="749935">
                <a:moveTo>
                  <a:pt x="493394" y="0"/>
                </a:moveTo>
                <a:lnTo>
                  <a:pt x="557784" y="3635"/>
                </a:lnTo>
                <a:lnTo>
                  <a:pt x="621791" y="14605"/>
                </a:lnTo>
                <a:lnTo>
                  <a:pt x="683196" y="32432"/>
                </a:lnTo>
                <a:lnTo>
                  <a:pt x="740028" y="57023"/>
                </a:lnTo>
                <a:lnTo>
                  <a:pt x="728122" y="105527"/>
                </a:lnTo>
                <a:lnTo>
                  <a:pt x="716216" y="154066"/>
                </a:lnTo>
                <a:lnTo>
                  <a:pt x="704310" y="202630"/>
                </a:lnTo>
                <a:lnTo>
                  <a:pt x="692403" y="251206"/>
                </a:lnTo>
                <a:lnTo>
                  <a:pt x="684401" y="251206"/>
                </a:lnTo>
                <a:lnTo>
                  <a:pt x="676386" y="251206"/>
                </a:lnTo>
                <a:lnTo>
                  <a:pt x="668347" y="251206"/>
                </a:lnTo>
                <a:lnTo>
                  <a:pt x="660273" y="251206"/>
                </a:lnTo>
                <a:lnTo>
                  <a:pt x="641177" y="230177"/>
                </a:lnTo>
                <a:lnTo>
                  <a:pt x="599318" y="196788"/>
                </a:lnTo>
                <a:lnTo>
                  <a:pt x="552434" y="174882"/>
                </a:lnTo>
                <a:lnTo>
                  <a:pt x="499856" y="163937"/>
                </a:lnTo>
                <a:lnTo>
                  <a:pt x="471424" y="162560"/>
                </a:lnTo>
                <a:lnTo>
                  <a:pt x="420703" y="167344"/>
                </a:lnTo>
                <a:lnTo>
                  <a:pt x="375221" y="181689"/>
                </a:lnTo>
                <a:lnTo>
                  <a:pt x="334978" y="205583"/>
                </a:lnTo>
                <a:lnTo>
                  <a:pt x="299974" y="239013"/>
                </a:lnTo>
                <a:lnTo>
                  <a:pt x="271710" y="279493"/>
                </a:lnTo>
                <a:lnTo>
                  <a:pt x="251507" y="324723"/>
                </a:lnTo>
                <a:lnTo>
                  <a:pt x="239377" y="374691"/>
                </a:lnTo>
                <a:lnTo>
                  <a:pt x="235330" y="429387"/>
                </a:lnTo>
                <a:lnTo>
                  <a:pt x="237829" y="466439"/>
                </a:lnTo>
                <a:lnTo>
                  <a:pt x="257780" y="525684"/>
                </a:lnTo>
                <a:lnTo>
                  <a:pt x="297898" y="565046"/>
                </a:lnTo>
                <a:lnTo>
                  <a:pt x="359898" y="584668"/>
                </a:lnTo>
                <a:lnTo>
                  <a:pt x="399161" y="587121"/>
                </a:lnTo>
                <a:lnTo>
                  <a:pt x="431095" y="585432"/>
                </a:lnTo>
                <a:lnTo>
                  <a:pt x="490583" y="571958"/>
                </a:lnTo>
                <a:lnTo>
                  <a:pt x="544046" y="546385"/>
                </a:lnTo>
                <a:lnTo>
                  <a:pt x="590008" y="516477"/>
                </a:lnTo>
                <a:lnTo>
                  <a:pt x="610107" y="500380"/>
                </a:lnTo>
                <a:lnTo>
                  <a:pt x="618108" y="500380"/>
                </a:lnTo>
                <a:lnTo>
                  <a:pt x="626109" y="500380"/>
                </a:lnTo>
                <a:lnTo>
                  <a:pt x="634110" y="500380"/>
                </a:lnTo>
                <a:lnTo>
                  <a:pt x="642112" y="500380"/>
                </a:lnTo>
                <a:lnTo>
                  <a:pt x="630205" y="548957"/>
                </a:lnTo>
                <a:lnTo>
                  <a:pt x="618299" y="597535"/>
                </a:lnTo>
                <a:lnTo>
                  <a:pt x="606393" y="646112"/>
                </a:lnTo>
                <a:lnTo>
                  <a:pt x="594487" y="694690"/>
                </a:lnTo>
                <a:lnTo>
                  <a:pt x="530796" y="720121"/>
                </a:lnTo>
                <a:lnTo>
                  <a:pt x="475488" y="736981"/>
                </a:lnTo>
                <a:lnTo>
                  <a:pt x="416687" y="746521"/>
                </a:lnTo>
                <a:lnTo>
                  <a:pt x="342645" y="749681"/>
                </a:lnTo>
                <a:lnTo>
                  <a:pt x="307189" y="748559"/>
                </a:lnTo>
                <a:lnTo>
                  <a:pt x="239561" y="739554"/>
                </a:lnTo>
                <a:lnTo>
                  <a:pt x="176863" y="721360"/>
                </a:lnTo>
                <a:lnTo>
                  <a:pt x="121808" y="693356"/>
                </a:lnTo>
                <a:lnTo>
                  <a:pt x="75606" y="655780"/>
                </a:lnTo>
                <a:lnTo>
                  <a:pt x="39828" y="608917"/>
                </a:lnTo>
                <a:lnTo>
                  <a:pt x="14412" y="552622"/>
                </a:lnTo>
                <a:lnTo>
                  <a:pt x="1597" y="487420"/>
                </a:lnTo>
                <a:lnTo>
                  <a:pt x="0" y="451485"/>
                </a:lnTo>
                <a:lnTo>
                  <a:pt x="2260" y="404524"/>
                </a:lnTo>
                <a:lnTo>
                  <a:pt x="9032" y="359267"/>
                </a:lnTo>
                <a:lnTo>
                  <a:pt x="20306" y="315700"/>
                </a:lnTo>
                <a:lnTo>
                  <a:pt x="36067" y="273812"/>
                </a:lnTo>
                <a:lnTo>
                  <a:pt x="55921" y="234138"/>
                </a:lnTo>
                <a:lnTo>
                  <a:pt x="79454" y="197024"/>
                </a:lnTo>
                <a:lnTo>
                  <a:pt x="106630" y="162458"/>
                </a:lnTo>
                <a:lnTo>
                  <a:pt x="137413" y="130429"/>
                </a:lnTo>
                <a:lnTo>
                  <a:pt x="171199" y="101955"/>
                </a:lnTo>
                <a:lnTo>
                  <a:pt x="208533" y="76565"/>
                </a:lnTo>
                <a:lnTo>
                  <a:pt x="249392" y="54294"/>
                </a:lnTo>
                <a:lnTo>
                  <a:pt x="293750" y="35179"/>
                </a:lnTo>
                <a:lnTo>
                  <a:pt x="340804" y="19823"/>
                </a:lnTo>
                <a:lnTo>
                  <a:pt x="389763" y="8826"/>
                </a:lnTo>
                <a:lnTo>
                  <a:pt x="440626" y="2210"/>
                </a:lnTo>
                <a:lnTo>
                  <a:pt x="493394" y="0"/>
                </a:lnTo>
                <a:close/>
              </a:path>
            </a:pathLst>
          </a:custGeom>
          <a:ln w="28956">
            <a:solidFill>
              <a:srgbClr val="FFFFFF"/>
            </a:solidFill>
          </a:ln>
        </p:spPr>
        <p:txBody>
          <a:bodyPr wrap="square" lIns="0" tIns="0" rIns="0" bIns="0" rtlCol="0"/>
          <a:lstStyle/>
          <a:p>
            <a:endParaRPr/>
          </a:p>
        </p:txBody>
      </p:sp>
      <p:sp>
        <p:nvSpPr>
          <p:cNvPr id="26" name="object 26"/>
          <p:cNvSpPr/>
          <p:nvPr/>
        </p:nvSpPr>
        <p:spPr>
          <a:xfrm>
            <a:off x="4056507" y="2060194"/>
            <a:ext cx="784225" cy="750570"/>
          </a:xfrm>
          <a:custGeom>
            <a:avLst/>
            <a:gdLst/>
            <a:ahLst/>
            <a:cxnLst/>
            <a:rect l="l" t="t" r="r" b="b"/>
            <a:pathLst>
              <a:path w="784225" h="750569">
                <a:moveTo>
                  <a:pt x="463168" y="0"/>
                </a:moveTo>
                <a:lnTo>
                  <a:pt x="525941" y="1751"/>
                </a:lnTo>
                <a:lnTo>
                  <a:pt x="581667" y="7002"/>
                </a:lnTo>
                <a:lnTo>
                  <a:pt x="630339" y="15745"/>
                </a:lnTo>
                <a:lnTo>
                  <a:pt x="671952" y="27976"/>
                </a:lnTo>
                <a:lnTo>
                  <a:pt x="740358" y="68502"/>
                </a:lnTo>
                <a:lnTo>
                  <a:pt x="764571" y="99329"/>
                </a:lnTo>
                <a:lnTo>
                  <a:pt x="779117" y="136181"/>
                </a:lnTo>
                <a:lnTo>
                  <a:pt x="783970" y="179069"/>
                </a:lnTo>
                <a:lnTo>
                  <a:pt x="783830" y="185852"/>
                </a:lnTo>
                <a:lnTo>
                  <a:pt x="779160" y="230917"/>
                </a:lnTo>
                <a:lnTo>
                  <a:pt x="764793" y="295741"/>
                </a:lnTo>
                <a:lnTo>
                  <a:pt x="753744" y="344080"/>
                </a:lnTo>
                <a:lnTo>
                  <a:pt x="742695" y="392415"/>
                </a:lnTo>
                <a:lnTo>
                  <a:pt x="731646" y="440746"/>
                </a:lnTo>
                <a:lnTo>
                  <a:pt x="720597" y="489076"/>
                </a:lnTo>
                <a:lnTo>
                  <a:pt x="709548" y="537407"/>
                </a:lnTo>
                <a:lnTo>
                  <a:pt x="698499" y="585738"/>
                </a:lnTo>
                <a:lnTo>
                  <a:pt x="687450" y="634073"/>
                </a:lnTo>
                <a:lnTo>
                  <a:pt x="676401" y="682412"/>
                </a:lnTo>
                <a:lnTo>
                  <a:pt x="665352" y="730757"/>
                </a:lnTo>
                <a:lnTo>
                  <a:pt x="609155" y="730757"/>
                </a:lnTo>
                <a:lnTo>
                  <a:pt x="552957" y="730757"/>
                </a:lnTo>
                <a:lnTo>
                  <a:pt x="496760" y="730757"/>
                </a:lnTo>
                <a:lnTo>
                  <a:pt x="440563" y="730757"/>
                </a:lnTo>
                <a:lnTo>
                  <a:pt x="444871" y="711920"/>
                </a:lnTo>
                <a:lnTo>
                  <a:pt x="449214" y="693118"/>
                </a:lnTo>
                <a:lnTo>
                  <a:pt x="453582" y="674340"/>
                </a:lnTo>
                <a:lnTo>
                  <a:pt x="457962" y="655573"/>
                </a:lnTo>
                <a:lnTo>
                  <a:pt x="446726" y="662904"/>
                </a:lnTo>
                <a:lnTo>
                  <a:pt x="406400" y="689228"/>
                </a:lnTo>
                <a:lnTo>
                  <a:pt x="363662" y="714178"/>
                </a:lnTo>
                <a:lnTo>
                  <a:pt x="316404" y="733297"/>
                </a:lnTo>
                <a:lnTo>
                  <a:pt x="267644" y="746029"/>
                </a:lnTo>
                <a:lnTo>
                  <a:pt x="224972" y="749839"/>
                </a:lnTo>
                <a:lnTo>
                  <a:pt x="199135" y="750315"/>
                </a:lnTo>
                <a:lnTo>
                  <a:pt x="157154" y="747218"/>
                </a:lnTo>
                <a:lnTo>
                  <a:pt x="119221" y="737917"/>
                </a:lnTo>
                <a:lnTo>
                  <a:pt x="55498" y="700658"/>
                </a:lnTo>
                <a:lnTo>
                  <a:pt x="13843" y="643413"/>
                </a:lnTo>
                <a:lnTo>
                  <a:pt x="0" y="571118"/>
                </a:lnTo>
                <a:lnTo>
                  <a:pt x="2456" y="530542"/>
                </a:lnTo>
                <a:lnTo>
                  <a:pt x="22181" y="459104"/>
                </a:lnTo>
                <a:lnTo>
                  <a:pt x="61616" y="400405"/>
                </a:lnTo>
                <a:lnTo>
                  <a:pt x="120239" y="353681"/>
                </a:lnTo>
                <a:lnTo>
                  <a:pt x="156717" y="334771"/>
                </a:lnTo>
                <a:lnTo>
                  <a:pt x="194841" y="319456"/>
                </a:lnTo>
                <a:lnTo>
                  <a:pt x="236442" y="306450"/>
                </a:lnTo>
                <a:lnTo>
                  <a:pt x="281519" y="295731"/>
                </a:lnTo>
                <a:lnTo>
                  <a:pt x="330072" y="287273"/>
                </a:lnTo>
                <a:lnTo>
                  <a:pt x="381484" y="280489"/>
                </a:lnTo>
                <a:lnTo>
                  <a:pt x="434943" y="274621"/>
                </a:lnTo>
                <a:lnTo>
                  <a:pt x="490450" y="269682"/>
                </a:lnTo>
                <a:lnTo>
                  <a:pt x="548004" y="265683"/>
                </a:lnTo>
                <a:lnTo>
                  <a:pt x="548513" y="263270"/>
                </a:lnTo>
                <a:lnTo>
                  <a:pt x="549401" y="259079"/>
                </a:lnTo>
                <a:lnTo>
                  <a:pt x="550798" y="253364"/>
                </a:lnTo>
                <a:lnTo>
                  <a:pt x="552195" y="247650"/>
                </a:lnTo>
                <a:lnTo>
                  <a:pt x="552830" y="241300"/>
                </a:lnTo>
                <a:lnTo>
                  <a:pt x="552830" y="234060"/>
                </a:lnTo>
                <a:lnTo>
                  <a:pt x="550237" y="213272"/>
                </a:lnTo>
                <a:lnTo>
                  <a:pt x="511428" y="171195"/>
                </a:lnTo>
                <a:lnTo>
                  <a:pt x="459835" y="157654"/>
                </a:lnTo>
                <a:lnTo>
                  <a:pt x="387857" y="153161"/>
                </a:lnTo>
                <a:lnTo>
                  <a:pt x="359159" y="154350"/>
                </a:lnTo>
                <a:lnTo>
                  <a:pt x="297525" y="163824"/>
                </a:lnTo>
                <a:lnTo>
                  <a:pt x="232900" y="181205"/>
                </a:lnTo>
                <a:lnTo>
                  <a:pt x="182191" y="197016"/>
                </a:lnTo>
                <a:lnTo>
                  <a:pt x="163194" y="203707"/>
                </a:lnTo>
                <a:lnTo>
                  <a:pt x="156209" y="203707"/>
                </a:lnTo>
                <a:lnTo>
                  <a:pt x="149351" y="203707"/>
                </a:lnTo>
                <a:lnTo>
                  <a:pt x="142493" y="203707"/>
                </a:lnTo>
                <a:lnTo>
                  <a:pt x="150780" y="161680"/>
                </a:lnTo>
                <a:lnTo>
                  <a:pt x="159067" y="119618"/>
                </a:lnTo>
                <a:lnTo>
                  <a:pt x="167354" y="77531"/>
                </a:lnTo>
                <a:lnTo>
                  <a:pt x="175640" y="35432"/>
                </a:lnTo>
                <a:lnTo>
                  <a:pt x="198145" y="30220"/>
                </a:lnTo>
                <a:lnTo>
                  <a:pt x="259347" y="18841"/>
                </a:lnTo>
                <a:lnTo>
                  <a:pt x="298068" y="12700"/>
                </a:lnTo>
                <a:lnTo>
                  <a:pt x="339474" y="7179"/>
                </a:lnTo>
                <a:lnTo>
                  <a:pt x="380809" y="3206"/>
                </a:lnTo>
                <a:lnTo>
                  <a:pt x="422048" y="805"/>
                </a:lnTo>
                <a:lnTo>
                  <a:pt x="463168" y="0"/>
                </a:lnTo>
                <a:close/>
              </a:path>
            </a:pathLst>
          </a:custGeom>
          <a:ln w="28956">
            <a:solidFill>
              <a:srgbClr val="FFFFFF"/>
            </a:solidFill>
          </a:ln>
        </p:spPr>
        <p:txBody>
          <a:bodyPr wrap="square" lIns="0" tIns="0" rIns="0" bIns="0" rtlCol="0"/>
          <a:lstStyle/>
          <a:p>
            <a:endParaRPr/>
          </a:p>
        </p:txBody>
      </p:sp>
      <p:sp>
        <p:nvSpPr>
          <p:cNvPr id="27" name="object 27"/>
          <p:cNvSpPr/>
          <p:nvPr/>
        </p:nvSpPr>
        <p:spPr>
          <a:xfrm>
            <a:off x="7531989" y="2058289"/>
            <a:ext cx="791845" cy="755015"/>
          </a:xfrm>
          <a:custGeom>
            <a:avLst/>
            <a:gdLst/>
            <a:ahLst/>
            <a:cxnLst/>
            <a:rect l="l" t="t" r="r" b="b"/>
            <a:pathLst>
              <a:path w="791845" h="755014">
                <a:moveTo>
                  <a:pt x="465835" y="0"/>
                </a:moveTo>
                <a:lnTo>
                  <a:pt x="526110" y="3002"/>
                </a:lnTo>
                <a:lnTo>
                  <a:pt x="580440" y="12009"/>
                </a:lnTo>
                <a:lnTo>
                  <a:pt x="628827" y="27020"/>
                </a:lnTo>
                <a:lnTo>
                  <a:pt x="671271" y="48036"/>
                </a:lnTo>
                <a:lnTo>
                  <a:pt x="707770" y="75057"/>
                </a:lnTo>
                <a:lnTo>
                  <a:pt x="737946" y="107303"/>
                </a:lnTo>
                <a:lnTo>
                  <a:pt x="761415" y="144147"/>
                </a:lnTo>
                <a:lnTo>
                  <a:pt x="778179" y="185580"/>
                </a:lnTo>
                <a:lnTo>
                  <a:pt x="788238" y="231598"/>
                </a:lnTo>
                <a:lnTo>
                  <a:pt x="791590" y="282194"/>
                </a:lnTo>
                <a:lnTo>
                  <a:pt x="789517" y="331392"/>
                </a:lnTo>
                <a:lnTo>
                  <a:pt x="783288" y="378983"/>
                </a:lnTo>
                <a:lnTo>
                  <a:pt x="772892" y="424979"/>
                </a:lnTo>
                <a:lnTo>
                  <a:pt x="758316" y="469391"/>
                </a:lnTo>
                <a:lnTo>
                  <a:pt x="739979" y="511544"/>
                </a:lnTo>
                <a:lnTo>
                  <a:pt x="718296" y="550576"/>
                </a:lnTo>
                <a:lnTo>
                  <a:pt x="693255" y="586513"/>
                </a:lnTo>
                <a:lnTo>
                  <a:pt x="664844" y="619378"/>
                </a:lnTo>
                <a:lnTo>
                  <a:pt x="632172" y="650075"/>
                </a:lnTo>
                <a:lnTo>
                  <a:pt x="597011" y="677021"/>
                </a:lnTo>
                <a:lnTo>
                  <a:pt x="559349" y="700228"/>
                </a:lnTo>
                <a:lnTo>
                  <a:pt x="519175" y="719709"/>
                </a:lnTo>
                <a:lnTo>
                  <a:pt x="476007" y="735044"/>
                </a:lnTo>
                <a:lnTo>
                  <a:pt x="429386" y="745998"/>
                </a:lnTo>
                <a:lnTo>
                  <a:pt x="379337" y="752570"/>
                </a:lnTo>
                <a:lnTo>
                  <a:pt x="325881" y="754761"/>
                </a:lnTo>
                <a:lnTo>
                  <a:pt x="265743" y="751727"/>
                </a:lnTo>
                <a:lnTo>
                  <a:pt x="211512" y="742621"/>
                </a:lnTo>
                <a:lnTo>
                  <a:pt x="163182" y="727438"/>
                </a:lnTo>
                <a:lnTo>
                  <a:pt x="120747" y="706171"/>
                </a:lnTo>
                <a:lnTo>
                  <a:pt x="84200" y="678814"/>
                </a:lnTo>
                <a:lnTo>
                  <a:pt x="53888" y="646142"/>
                </a:lnTo>
                <a:lnTo>
                  <a:pt x="30312" y="608788"/>
                </a:lnTo>
                <a:lnTo>
                  <a:pt x="13472" y="566764"/>
                </a:lnTo>
                <a:lnTo>
                  <a:pt x="3368" y="520083"/>
                </a:lnTo>
                <a:lnTo>
                  <a:pt x="0" y="468757"/>
                </a:lnTo>
                <a:lnTo>
                  <a:pt x="1972" y="421917"/>
                </a:lnTo>
                <a:lnTo>
                  <a:pt x="7874" y="376269"/>
                </a:lnTo>
                <a:lnTo>
                  <a:pt x="17680" y="331811"/>
                </a:lnTo>
                <a:lnTo>
                  <a:pt x="31368" y="288544"/>
                </a:lnTo>
                <a:lnTo>
                  <a:pt x="48966" y="247060"/>
                </a:lnTo>
                <a:lnTo>
                  <a:pt x="70326" y="208137"/>
                </a:lnTo>
                <a:lnTo>
                  <a:pt x="95448" y="171761"/>
                </a:lnTo>
                <a:lnTo>
                  <a:pt x="124332" y="137922"/>
                </a:lnTo>
                <a:lnTo>
                  <a:pt x="155858" y="107682"/>
                </a:lnTo>
                <a:lnTo>
                  <a:pt x="190801" y="80787"/>
                </a:lnTo>
                <a:lnTo>
                  <a:pt x="229149" y="57251"/>
                </a:lnTo>
                <a:lnTo>
                  <a:pt x="270890" y="37084"/>
                </a:lnTo>
                <a:lnTo>
                  <a:pt x="315656" y="20841"/>
                </a:lnTo>
                <a:lnTo>
                  <a:pt x="363077" y="9255"/>
                </a:lnTo>
                <a:lnTo>
                  <a:pt x="413140" y="2311"/>
                </a:lnTo>
                <a:lnTo>
                  <a:pt x="465835" y="0"/>
                </a:lnTo>
                <a:close/>
              </a:path>
            </a:pathLst>
          </a:custGeom>
          <a:ln w="28956">
            <a:solidFill>
              <a:srgbClr val="FFFFFF"/>
            </a:solidFill>
          </a:ln>
        </p:spPr>
        <p:txBody>
          <a:bodyPr wrap="square" lIns="0" tIns="0" rIns="0" bIns="0" rtlCol="0"/>
          <a:lstStyle/>
          <a:p>
            <a:endParaRPr/>
          </a:p>
        </p:txBody>
      </p:sp>
      <p:sp>
        <p:nvSpPr>
          <p:cNvPr id="28" name="object 28"/>
          <p:cNvSpPr/>
          <p:nvPr/>
        </p:nvSpPr>
        <p:spPr>
          <a:xfrm>
            <a:off x="2263139" y="1830577"/>
            <a:ext cx="915669" cy="979169"/>
          </a:xfrm>
          <a:custGeom>
            <a:avLst/>
            <a:gdLst/>
            <a:ahLst/>
            <a:cxnLst/>
            <a:rect l="l" t="t" r="r" b="b"/>
            <a:pathLst>
              <a:path w="915669" h="979169">
                <a:moveTo>
                  <a:pt x="586232" y="0"/>
                </a:moveTo>
                <a:lnTo>
                  <a:pt x="633686" y="1240"/>
                </a:lnTo>
                <a:lnTo>
                  <a:pt x="679450" y="4968"/>
                </a:lnTo>
                <a:lnTo>
                  <a:pt x="723499" y="11197"/>
                </a:lnTo>
                <a:lnTo>
                  <a:pt x="765810" y="19938"/>
                </a:lnTo>
                <a:lnTo>
                  <a:pt x="806219" y="31087"/>
                </a:lnTo>
                <a:lnTo>
                  <a:pt x="844581" y="44545"/>
                </a:lnTo>
                <a:lnTo>
                  <a:pt x="880895" y="60336"/>
                </a:lnTo>
                <a:lnTo>
                  <a:pt x="915162" y="78486"/>
                </a:lnTo>
                <a:lnTo>
                  <a:pt x="904113" y="124143"/>
                </a:lnTo>
                <a:lnTo>
                  <a:pt x="893063" y="169818"/>
                </a:lnTo>
                <a:lnTo>
                  <a:pt x="882014" y="215499"/>
                </a:lnTo>
                <a:lnTo>
                  <a:pt x="870965" y="261174"/>
                </a:lnTo>
                <a:lnTo>
                  <a:pt x="859917" y="306832"/>
                </a:lnTo>
                <a:lnTo>
                  <a:pt x="853039" y="306832"/>
                </a:lnTo>
                <a:lnTo>
                  <a:pt x="846137" y="306832"/>
                </a:lnTo>
                <a:lnTo>
                  <a:pt x="839235" y="306832"/>
                </a:lnTo>
                <a:lnTo>
                  <a:pt x="832358" y="306832"/>
                </a:lnTo>
                <a:lnTo>
                  <a:pt x="802516" y="276685"/>
                </a:lnTo>
                <a:lnTo>
                  <a:pt x="772794" y="250825"/>
                </a:lnTo>
                <a:lnTo>
                  <a:pt x="713613" y="211962"/>
                </a:lnTo>
                <a:lnTo>
                  <a:pt x="649509" y="189166"/>
                </a:lnTo>
                <a:lnTo>
                  <a:pt x="574929" y="181610"/>
                </a:lnTo>
                <a:lnTo>
                  <a:pt x="520902" y="186136"/>
                </a:lnTo>
                <a:lnTo>
                  <a:pt x="470831" y="199715"/>
                </a:lnTo>
                <a:lnTo>
                  <a:pt x="424711" y="222346"/>
                </a:lnTo>
                <a:lnTo>
                  <a:pt x="382535" y="254030"/>
                </a:lnTo>
                <a:lnTo>
                  <a:pt x="344297" y="294767"/>
                </a:lnTo>
                <a:lnTo>
                  <a:pt x="316536" y="334264"/>
                </a:lnTo>
                <a:lnTo>
                  <a:pt x="293830" y="377194"/>
                </a:lnTo>
                <a:lnTo>
                  <a:pt x="276177" y="423560"/>
                </a:lnTo>
                <a:lnTo>
                  <a:pt x="263572" y="473366"/>
                </a:lnTo>
                <a:lnTo>
                  <a:pt x="256011" y="526615"/>
                </a:lnTo>
                <a:lnTo>
                  <a:pt x="253492" y="583311"/>
                </a:lnTo>
                <a:lnTo>
                  <a:pt x="256635" y="635724"/>
                </a:lnTo>
                <a:lnTo>
                  <a:pt x="266065" y="680386"/>
                </a:lnTo>
                <a:lnTo>
                  <a:pt x="281781" y="717309"/>
                </a:lnTo>
                <a:lnTo>
                  <a:pt x="331759" y="768655"/>
                </a:lnTo>
                <a:lnTo>
                  <a:pt x="405189" y="793904"/>
                </a:lnTo>
                <a:lnTo>
                  <a:pt x="450596" y="797051"/>
                </a:lnTo>
                <a:lnTo>
                  <a:pt x="493268" y="794861"/>
                </a:lnTo>
                <a:lnTo>
                  <a:pt x="534606" y="788288"/>
                </a:lnTo>
                <a:lnTo>
                  <a:pt x="574611" y="777335"/>
                </a:lnTo>
                <a:lnTo>
                  <a:pt x="613283" y="762000"/>
                </a:lnTo>
                <a:lnTo>
                  <a:pt x="650710" y="743259"/>
                </a:lnTo>
                <a:lnTo>
                  <a:pt x="687149" y="722090"/>
                </a:lnTo>
                <a:lnTo>
                  <a:pt x="722564" y="698492"/>
                </a:lnTo>
                <a:lnTo>
                  <a:pt x="756920" y="672464"/>
                </a:lnTo>
                <a:lnTo>
                  <a:pt x="765302" y="672464"/>
                </a:lnTo>
                <a:lnTo>
                  <a:pt x="773684" y="672464"/>
                </a:lnTo>
                <a:lnTo>
                  <a:pt x="782066" y="672464"/>
                </a:lnTo>
                <a:lnTo>
                  <a:pt x="771156" y="717500"/>
                </a:lnTo>
                <a:lnTo>
                  <a:pt x="760228" y="762541"/>
                </a:lnTo>
                <a:lnTo>
                  <a:pt x="749293" y="807595"/>
                </a:lnTo>
                <a:lnTo>
                  <a:pt x="738365" y="852666"/>
                </a:lnTo>
                <a:lnTo>
                  <a:pt x="727456" y="897763"/>
                </a:lnTo>
                <a:lnTo>
                  <a:pt x="712763" y="903710"/>
                </a:lnTo>
                <a:lnTo>
                  <a:pt x="696880" y="910288"/>
                </a:lnTo>
                <a:lnTo>
                  <a:pt x="679807" y="917461"/>
                </a:lnTo>
                <a:lnTo>
                  <a:pt x="661543" y="925195"/>
                </a:lnTo>
                <a:lnTo>
                  <a:pt x="642895" y="932910"/>
                </a:lnTo>
                <a:lnTo>
                  <a:pt x="606839" y="946054"/>
                </a:lnTo>
                <a:lnTo>
                  <a:pt x="567138" y="957746"/>
                </a:lnTo>
                <a:lnTo>
                  <a:pt x="524934" y="967843"/>
                </a:lnTo>
                <a:lnTo>
                  <a:pt x="483379" y="974750"/>
                </a:lnTo>
                <a:lnTo>
                  <a:pt x="428567" y="978231"/>
                </a:lnTo>
                <a:lnTo>
                  <a:pt x="395351" y="978662"/>
                </a:lnTo>
                <a:lnTo>
                  <a:pt x="334580" y="976057"/>
                </a:lnTo>
                <a:lnTo>
                  <a:pt x="278628" y="968238"/>
                </a:lnTo>
                <a:lnTo>
                  <a:pt x="227488" y="955198"/>
                </a:lnTo>
                <a:lnTo>
                  <a:pt x="181153" y="936930"/>
                </a:lnTo>
                <a:lnTo>
                  <a:pt x="139616" y="913427"/>
                </a:lnTo>
                <a:lnTo>
                  <a:pt x="102870" y="884682"/>
                </a:lnTo>
                <a:lnTo>
                  <a:pt x="71437" y="851121"/>
                </a:lnTo>
                <a:lnTo>
                  <a:pt x="45720" y="813049"/>
                </a:lnTo>
                <a:lnTo>
                  <a:pt x="25717" y="770461"/>
                </a:lnTo>
                <a:lnTo>
                  <a:pt x="11430" y="723354"/>
                </a:lnTo>
                <a:lnTo>
                  <a:pt x="2857" y="671724"/>
                </a:lnTo>
                <a:lnTo>
                  <a:pt x="0" y="615569"/>
                </a:lnTo>
                <a:lnTo>
                  <a:pt x="1814" y="561194"/>
                </a:lnTo>
                <a:lnTo>
                  <a:pt x="7262" y="508874"/>
                </a:lnTo>
                <a:lnTo>
                  <a:pt x="16349" y="458621"/>
                </a:lnTo>
                <a:lnTo>
                  <a:pt x="29081" y="410446"/>
                </a:lnTo>
                <a:lnTo>
                  <a:pt x="45466" y="364363"/>
                </a:lnTo>
                <a:lnTo>
                  <a:pt x="65036" y="320546"/>
                </a:lnTo>
                <a:lnTo>
                  <a:pt x="87331" y="279163"/>
                </a:lnTo>
                <a:lnTo>
                  <a:pt x="112363" y="240205"/>
                </a:lnTo>
                <a:lnTo>
                  <a:pt x="140145" y="203668"/>
                </a:lnTo>
                <a:lnTo>
                  <a:pt x="170687" y="169545"/>
                </a:lnTo>
                <a:lnTo>
                  <a:pt x="211574" y="131897"/>
                </a:lnTo>
                <a:lnTo>
                  <a:pt x="256317" y="98583"/>
                </a:lnTo>
                <a:lnTo>
                  <a:pt x="304919" y="69603"/>
                </a:lnTo>
                <a:lnTo>
                  <a:pt x="357378" y="44958"/>
                </a:lnTo>
                <a:lnTo>
                  <a:pt x="401405" y="28773"/>
                </a:lnTo>
                <a:lnTo>
                  <a:pt x="446310" y="16184"/>
                </a:lnTo>
                <a:lnTo>
                  <a:pt x="492087" y="7193"/>
                </a:lnTo>
                <a:lnTo>
                  <a:pt x="538729" y="1798"/>
                </a:lnTo>
                <a:lnTo>
                  <a:pt x="586232" y="0"/>
                </a:lnTo>
                <a:close/>
              </a:path>
            </a:pathLst>
          </a:custGeom>
          <a:ln w="28956">
            <a:solidFill>
              <a:srgbClr val="FFFFFF"/>
            </a:solidFill>
          </a:ln>
        </p:spPr>
        <p:txBody>
          <a:bodyPr wrap="square" lIns="0" tIns="0" rIns="0" bIns="0" rtlCol="0"/>
          <a:lstStyle/>
          <a:p>
            <a:endParaRPr/>
          </a:p>
        </p:txBody>
      </p:sp>
      <p:sp>
        <p:nvSpPr>
          <p:cNvPr id="29" name="object 29"/>
          <p:cNvSpPr/>
          <p:nvPr/>
        </p:nvSpPr>
        <p:spPr>
          <a:xfrm>
            <a:off x="6662166" y="1800225"/>
            <a:ext cx="844550" cy="1012825"/>
          </a:xfrm>
          <a:custGeom>
            <a:avLst/>
            <a:gdLst/>
            <a:ahLst/>
            <a:cxnLst/>
            <a:rect l="l" t="t" r="r" b="b"/>
            <a:pathLst>
              <a:path w="844550" h="1012825">
                <a:moveTo>
                  <a:pt x="844295" y="0"/>
                </a:moveTo>
                <a:lnTo>
                  <a:pt x="836294" y="41263"/>
                </a:lnTo>
                <a:lnTo>
                  <a:pt x="828293" y="82550"/>
                </a:lnTo>
                <a:lnTo>
                  <a:pt x="820292" y="123836"/>
                </a:lnTo>
                <a:lnTo>
                  <a:pt x="812291" y="165100"/>
                </a:lnTo>
                <a:lnTo>
                  <a:pt x="790832" y="166030"/>
                </a:lnTo>
                <a:lnTo>
                  <a:pt x="770445" y="166925"/>
                </a:lnTo>
                <a:lnTo>
                  <a:pt x="714547" y="169515"/>
                </a:lnTo>
                <a:lnTo>
                  <a:pt x="674872" y="171852"/>
                </a:lnTo>
                <a:lnTo>
                  <a:pt x="581261" y="179452"/>
                </a:lnTo>
                <a:lnTo>
                  <a:pt x="521763" y="186324"/>
                </a:lnTo>
                <a:lnTo>
                  <a:pt x="474910" y="193982"/>
                </a:lnTo>
                <a:lnTo>
                  <a:pt x="414160" y="212248"/>
                </a:lnTo>
                <a:lnTo>
                  <a:pt x="369913" y="237585"/>
                </a:lnTo>
                <a:lnTo>
                  <a:pt x="341165" y="264828"/>
                </a:lnTo>
                <a:lnTo>
                  <a:pt x="311911" y="308101"/>
                </a:lnTo>
                <a:lnTo>
                  <a:pt x="295449" y="344503"/>
                </a:lnTo>
                <a:lnTo>
                  <a:pt x="281177" y="387858"/>
                </a:lnTo>
                <a:lnTo>
                  <a:pt x="309967" y="371925"/>
                </a:lnTo>
                <a:lnTo>
                  <a:pt x="339185" y="357647"/>
                </a:lnTo>
                <a:lnTo>
                  <a:pt x="398906" y="334010"/>
                </a:lnTo>
                <a:lnTo>
                  <a:pt x="459692" y="318865"/>
                </a:lnTo>
                <a:lnTo>
                  <a:pt x="520953" y="313816"/>
                </a:lnTo>
                <a:lnTo>
                  <a:pt x="573341" y="317531"/>
                </a:lnTo>
                <a:lnTo>
                  <a:pt x="621156" y="328675"/>
                </a:lnTo>
                <a:lnTo>
                  <a:pt x="664400" y="347725"/>
                </a:lnTo>
                <a:lnTo>
                  <a:pt x="703072" y="375158"/>
                </a:lnTo>
                <a:lnTo>
                  <a:pt x="735028" y="409924"/>
                </a:lnTo>
                <a:lnTo>
                  <a:pt x="759459" y="452120"/>
                </a:lnTo>
                <a:lnTo>
                  <a:pt x="775065" y="502523"/>
                </a:lnTo>
                <a:lnTo>
                  <a:pt x="780287" y="561975"/>
                </a:lnTo>
                <a:lnTo>
                  <a:pt x="778242" y="609008"/>
                </a:lnTo>
                <a:lnTo>
                  <a:pt x="772112" y="654494"/>
                </a:lnTo>
                <a:lnTo>
                  <a:pt x="761910" y="698456"/>
                </a:lnTo>
                <a:lnTo>
                  <a:pt x="747649" y="740917"/>
                </a:lnTo>
                <a:lnTo>
                  <a:pt x="729432" y="781137"/>
                </a:lnTo>
                <a:lnTo>
                  <a:pt x="707548" y="818546"/>
                </a:lnTo>
                <a:lnTo>
                  <a:pt x="681997" y="853146"/>
                </a:lnTo>
                <a:lnTo>
                  <a:pt x="652779" y="884936"/>
                </a:lnTo>
                <a:lnTo>
                  <a:pt x="621180" y="913372"/>
                </a:lnTo>
                <a:lnTo>
                  <a:pt x="586581" y="938498"/>
                </a:lnTo>
                <a:lnTo>
                  <a:pt x="548981" y="960338"/>
                </a:lnTo>
                <a:lnTo>
                  <a:pt x="508380" y="978915"/>
                </a:lnTo>
                <a:lnTo>
                  <a:pt x="465230" y="993751"/>
                </a:lnTo>
                <a:lnTo>
                  <a:pt x="419782" y="1004347"/>
                </a:lnTo>
                <a:lnTo>
                  <a:pt x="372024" y="1010705"/>
                </a:lnTo>
                <a:lnTo>
                  <a:pt x="321944" y="1012825"/>
                </a:lnTo>
                <a:lnTo>
                  <a:pt x="262190" y="1009548"/>
                </a:lnTo>
                <a:lnTo>
                  <a:pt x="208362" y="999718"/>
                </a:lnTo>
                <a:lnTo>
                  <a:pt x="160471" y="983335"/>
                </a:lnTo>
                <a:lnTo>
                  <a:pt x="118529" y="960399"/>
                </a:lnTo>
                <a:lnTo>
                  <a:pt x="82550" y="930910"/>
                </a:lnTo>
                <a:lnTo>
                  <a:pt x="52799" y="895155"/>
                </a:lnTo>
                <a:lnTo>
                  <a:pt x="29681" y="853574"/>
                </a:lnTo>
                <a:lnTo>
                  <a:pt x="13183" y="806158"/>
                </a:lnTo>
                <a:lnTo>
                  <a:pt x="3293" y="752902"/>
                </a:lnTo>
                <a:lnTo>
                  <a:pt x="0" y="693801"/>
                </a:lnTo>
                <a:lnTo>
                  <a:pt x="904" y="657965"/>
                </a:lnTo>
                <a:lnTo>
                  <a:pt x="8143" y="583912"/>
                </a:lnTo>
                <a:lnTo>
                  <a:pt x="14477" y="545719"/>
                </a:lnTo>
                <a:lnTo>
                  <a:pt x="22619" y="506829"/>
                </a:lnTo>
                <a:lnTo>
                  <a:pt x="32750" y="467487"/>
                </a:lnTo>
                <a:lnTo>
                  <a:pt x="44856" y="427668"/>
                </a:lnTo>
                <a:lnTo>
                  <a:pt x="58927" y="387350"/>
                </a:lnTo>
                <a:lnTo>
                  <a:pt x="74523" y="348533"/>
                </a:lnTo>
                <a:lnTo>
                  <a:pt x="91773" y="311134"/>
                </a:lnTo>
                <a:lnTo>
                  <a:pt x="110666" y="275139"/>
                </a:lnTo>
                <a:lnTo>
                  <a:pt x="131190" y="240537"/>
                </a:lnTo>
                <a:lnTo>
                  <a:pt x="153477" y="208012"/>
                </a:lnTo>
                <a:lnTo>
                  <a:pt x="177657" y="178069"/>
                </a:lnTo>
                <a:lnTo>
                  <a:pt x="231648" y="125984"/>
                </a:lnTo>
                <a:lnTo>
                  <a:pt x="264366" y="101981"/>
                </a:lnTo>
                <a:lnTo>
                  <a:pt x="299846" y="81216"/>
                </a:lnTo>
                <a:lnTo>
                  <a:pt x="338089" y="63690"/>
                </a:lnTo>
                <a:lnTo>
                  <a:pt x="379094" y="49402"/>
                </a:lnTo>
                <a:lnTo>
                  <a:pt x="422503" y="37732"/>
                </a:lnTo>
                <a:lnTo>
                  <a:pt x="467947" y="28051"/>
                </a:lnTo>
                <a:lnTo>
                  <a:pt x="515415" y="20345"/>
                </a:lnTo>
                <a:lnTo>
                  <a:pt x="564895" y="14604"/>
                </a:lnTo>
                <a:lnTo>
                  <a:pt x="632015" y="9366"/>
                </a:lnTo>
                <a:lnTo>
                  <a:pt x="710183" y="5079"/>
                </a:lnTo>
                <a:lnTo>
                  <a:pt x="749998" y="3339"/>
                </a:lnTo>
                <a:lnTo>
                  <a:pt x="817054" y="811"/>
                </a:lnTo>
                <a:lnTo>
                  <a:pt x="844295" y="0"/>
                </a:lnTo>
                <a:close/>
              </a:path>
            </a:pathLst>
          </a:custGeom>
          <a:ln w="28956">
            <a:solidFill>
              <a:srgbClr val="FFFFFF"/>
            </a:solidFill>
          </a:ln>
        </p:spPr>
        <p:txBody>
          <a:bodyPr wrap="square" lIns="0" tIns="0" rIns="0" bIns="0" rtlCol="0"/>
          <a:lstStyle/>
          <a:p>
            <a:endParaRPr/>
          </a:p>
        </p:txBody>
      </p:sp>
      <p:sp>
        <p:nvSpPr>
          <p:cNvPr id="30" name="object 30"/>
          <p:cNvSpPr/>
          <p:nvPr/>
        </p:nvSpPr>
        <p:spPr>
          <a:xfrm>
            <a:off x="8418576" y="2623947"/>
            <a:ext cx="292100" cy="167005"/>
          </a:xfrm>
          <a:custGeom>
            <a:avLst/>
            <a:gdLst/>
            <a:ahLst/>
            <a:cxnLst/>
            <a:rect l="l" t="t" r="r" b="b"/>
            <a:pathLst>
              <a:path w="292100" h="167005">
                <a:moveTo>
                  <a:pt x="38226" y="0"/>
                </a:moveTo>
                <a:lnTo>
                  <a:pt x="38226" y="0"/>
                </a:lnTo>
                <a:lnTo>
                  <a:pt x="291846" y="0"/>
                </a:lnTo>
                <a:lnTo>
                  <a:pt x="282301" y="41721"/>
                </a:lnTo>
                <a:lnTo>
                  <a:pt x="272732" y="83454"/>
                </a:lnTo>
                <a:lnTo>
                  <a:pt x="263163" y="125212"/>
                </a:lnTo>
                <a:lnTo>
                  <a:pt x="253619" y="167004"/>
                </a:lnTo>
                <a:lnTo>
                  <a:pt x="202870" y="167004"/>
                </a:lnTo>
                <a:lnTo>
                  <a:pt x="152128" y="167004"/>
                </a:lnTo>
                <a:lnTo>
                  <a:pt x="101398" y="167004"/>
                </a:lnTo>
                <a:lnTo>
                  <a:pt x="50687" y="167004"/>
                </a:lnTo>
                <a:lnTo>
                  <a:pt x="0" y="167004"/>
                </a:lnTo>
                <a:lnTo>
                  <a:pt x="9544" y="125212"/>
                </a:lnTo>
                <a:lnTo>
                  <a:pt x="19113" y="83454"/>
                </a:lnTo>
                <a:lnTo>
                  <a:pt x="28682" y="41721"/>
                </a:lnTo>
                <a:lnTo>
                  <a:pt x="38226" y="0"/>
                </a:lnTo>
                <a:close/>
              </a:path>
            </a:pathLst>
          </a:custGeom>
          <a:ln w="28956">
            <a:solidFill>
              <a:srgbClr val="FFFFFF"/>
            </a:solidFill>
          </a:ln>
        </p:spPr>
        <p:txBody>
          <a:bodyPr wrap="square" lIns="0" tIns="0" rIns="0" bIns="0" rtlCol="0"/>
          <a:lstStyle/>
          <a:p>
            <a:endParaRPr/>
          </a:p>
        </p:txBody>
      </p:sp>
      <p:sp>
        <p:nvSpPr>
          <p:cNvPr id="31" name="object 31"/>
          <p:cNvSpPr/>
          <p:nvPr/>
        </p:nvSpPr>
        <p:spPr>
          <a:xfrm>
            <a:off x="8505443" y="1848992"/>
            <a:ext cx="387350" cy="670560"/>
          </a:xfrm>
          <a:custGeom>
            <a:avLst/>
            <a:gdLst/>
            <a:ahLst/>
            <a:cxnLst/>
            <a:rect l="l" t="t" r="r" b="b"/>
            <a:pathLst>
              <a:path w="387350" h="670560">
                <a:moveTo>
                  <a:pt x="124713" y="0"/>
                </a:moveTo>
                <a:lnTo>
                  <a:pt x="124713" y="0"/>
                </a:lnTo>
                <a:lnTo>
                  <a:pt x="387096" y="0"/>
                </a:lnTo>
                <a:lnTo>
                  <a:pt x="374034" y="47897"/>
                </a:lnTo>
                <a:lnTo>
                  <a:pt x="360977" y="95794"/>
                </a:lnTo>
                <a:lnTo>
                  <a:pt x="347922" y="143691"/>
                </a:lnTo>
                <a:lnTo>
                  <a:pt x="334869" y="191588"/>
                </a:lnTo>
                <a:lnTo>
                  <a:pt x="321818" y="239485"/>
                </a:lnTo>
                <a:lnTo>
                  <a:pt x="308768" y="287382"/>
                </a:lnTo>
                <a:lnTo>
                  <a:pt x="295719" y="335280"/>
                </a:lnTo>
                <a:lnTo>
                  <a:pt x="282670" y="383177"/>
                </a:lnTo>
                <a:lnTo>
                  <a:pt x="269620" y="431074"/>
                </a:lnTo>
                <a:lnTo>
                  <a:pt x="256569" y="478971"/>
                </a:lnTo>
                <a:lnTo>
                  <a:pt x="243516" y="526868"/>
                </a:lnTo>
                <a:lnTo>
                  <a:pt x="230461" y="574765"/>
                </a:lnTo>
                <a:lnTo>
                  <a:pt x="217404" y="622662"/>
                </a:lnTo>
                <a:lnTo>
                  <a:pt x="204342" y="670560"/>
                </a:lnTo>
                <a:lnTo>
                  <a:pt x="153269" y="670560"/>
                </a:lnTo>
                <a:lnTo>
                  <a:pt x="102171" y="670560"/>
                </a:lnTo>
                <a:lnTo>
                  <a:pt x="51073" y="670560"/>
                </a:lnTo>
                <a:lnTo>
                  <a:pt x="0" y="670560"/>
                </a:lnTo>
                <a:lnTo>
                  <a:pt x="9585" y="618978"/>
                </a:lnTo>
                <a:lnTo>
                  <a:pt x="19175" y="567396"/>
                </a:lnTo>
                <a:lnTo>
                  <a:pt x="28768" y="515815"/>
                </a:lnTo>
                <a:lnTo>
                  <a:pt x="38363" y="464233"/>
                </a:lnTo>
                <a:lnTo>
                  <a:pt x="47959" y="412652"/>
                </a:lnTo>
                <a:lnTo>
                  <a:pt x="57557" y="361070"/>
                </a:lnTo>
                <a:lnTo>
                  <a:pt x="67156" y="309489"/>
                </a:lnTo>
                <a:lnTo>
                  <a:pt x="76754" y="257907"/>
                </a:lnTo>
                <a:lnTo>
                  <a:pt x="86350" y="206326"/>
                </a:lnTo>
                <a:lnTo>
                  <a:pt x="95945" y="154744"/>
                </a:lnTo>
                <a:lnTo>
                  <a:pt x="105538" y="103163"/>
                </a:lnTo>
                <a:lnTo>
                  <a:pt x="115128" y="51581"/>
                </a:lnTo>
                <a:lnTo>
                  <a:pt x="124713" y="0"/>
                </a:lnTo>
                <a:close/>
              </a:path>
            </a:pathLst>
          </a:custGeom>
          <a:ln w="28956">
            <a:solidFill>
              <a:srgbClr val="FFFFFF"/>
            </a:solidFill>
          </a:ln>
        </p:spPr>
        <p:txBody>
          <a:bodyPr wrap="square" lIns="0" tIns="0" rIns="0" bIns="0" rtlCol="0"/>
          <a:lstStyle/>
          <a:p>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457200"/>
            <a:ext cx="8763000" cy="514643"/>
          </a:xfrm>
          <a:prstGeom prst="rect">
            <a:avLst/>
          </a:prstGeom>
          <a:noFill/>
        </p:spPr>
        <p:txBody>
          <a:bodyPr wrap="square" lIns="82945" tIns="41473" rIns="82945" bIns="41473" rtlCol="0">
            <a:spAutoFit/>
          </a:bodyPr>
          <a:lstStyle/>
          <a:p>
            <a:pPr algn="ctr"/>
            <a:r>
              <a:rPr lang="ru-RU" sz="2800" i="1"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Trebuchet MS" pitchFamily="34" charset="0"/>
              </a:rPr>
              <a:t>Планирование закупок</a:t>
            </a:r>
          </a:p>
        </p:txBody>
      </p:sp>
      <p:sp>
        <p:nvSpPr>
          <p:cNvPr id="3" name="Овал 2"/>
          <p:cNvSpPr/>
          <p:nvPr/>
        </p:nvSpPr>
        <p:spPr bwMode="auto">
          <a:xfrm>
            <a:off x="533400" y="1066800"/>
            <a:ext cx="3276600" cy="1036877"/>
          </a:xfrm>
          <a:prstGeom prst="ellipse">
            <a:avLst/>
          </a:prstGeom>
          <a:solidFill>
            <a:schemeClr val="accent4">
              <a:lumMod val="20000"/>
              <a:lumOff val="80000"/>
            </a:schemeClr>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82945" tIns="41473" rIns="82945" bIns="41473" numCol="1" rtlCol="0" anchor="ctr" anchorCtr="0" compatLnSpc="1">
            <a:prstTxWarp prst="textNoShape">
              <a:avLst/>
            </a:prstTxWarp>
          </a:bodyPr>
          <a:lstStyle/>
          <a:p>
            <a:pPr algn="ctr" defTabSz="407526" fontAlgn="base" hangingPunct="0">
              <a:lnSpc>
                <a:spcPct val="87000"/>
              </a:lnSpc>
              <a:spcBef>
                <a:spcPct val="0"/>
              </a:spcBef>
              <a:spcAft>
                <a:spcPct val="0"/>
              </a:spcAft>
              <a:buClr>
                <a:srgbClr val="000000"/>
              </a:buClr>
              <a:buSzPct val="45000"/>
            </a:pPr>
            <a:r>
              <a:rPr lang="ru-RU" sz="3400" b="1" u="sng" baseline="2000" dirty="0" smtClean="0">
                <a:latin typeface="Trebuchet MS" pitchFamily="34" charset="0"/>
                <a:cs typeface="Times New Roman" pitchFamily="18" charset="0"/>
              </a:rPr>
              <a:t>Планы закупок</a:t>
            </a:r>
          </a:p>
        </p:txBody>
      </p:sp>
      <p:sp>
        <p:nvSpPr>
          <p:cNvPr id="5" name="Скругленный прямоугольник 4"/>
          <p:cNvSpPr/>
          <p:nvPr/>
        </p:nvSpPr>
        <p:spPr bwMode="auto">
          <a:xfrm>
            <a:off x="304800" y="2209800"/>
            <a:ext cx="3626400" cy="1828800"/>
          </a:xfrm>
          <a:prstGeom prst="roundRect">
            <a:avLst/>
          </a:prstGeom>
          <a:solidFill>
            <a:schemeClr val="accent2">
              <a:lumMod val="20000"/>
              <a:lumOff val="80000"/>
            </a:schemeClr>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82945" tIns="41473" rIns="82945" bIns="41473" numCol="1" rtlCol="0" anchor="t" anchorCtr="0" compatLnSpc="1">
            <a:prstTxWarp prst="textNoShape">
              <a:avLst/>
            </a:prstTxWarp>
          </a:bodyPr>
          <a:lstStyle/>
          <a:p>
            <a:pPr algn="ctr"/>
            <a:r>
              <a:rPr lang="ru-RU" sz="1400" b="1" baseline="0" dirty="0" smtClean="0">
                <a:latin typeface="Trebuchet MS" pitchFamily="34" charset="0"/>
              </a:rPr>
              <a:t> </a:t>
            </a:r>
            <a:r>
              <a:rPr lang="ru-RU" sz="1400" dirty="0" smtClean="0">
                <a:latin typeface="Trebuchet MS" pitchFamily="34" charset="0"/>
                <a:cs typeface="Times New Roman" pitchFamily="18" charset="0"/>
              </a:rPr>
              <a:t>Порядок формирования, утверждения и ведения планов закупок</a:t>
            </a:r>
          </a:p>
          <a:p>
            <a:pPr algn="ctr"/>
            <a:endParaRPr lang="ru-RU" sz="1400" dirty="0" smtClean="0">
              <a:latin typeface="Trebuchet MS" pitchFamily="34" charset="0"/>
              <a:cs typeface="Times New Roman" pitchFamily="18" charset="0"/>
            </a:endParaRPr>
          </a:p>
          <a:p>
            <a:pPr algn="ctr"/>
            <a:r>
              <a:rPr lang="ru-RU" sz="1600" b="1" baseline="0" dirty="0" smtClean="0">
                <a:solidFill>
                  <a:schemeClr val="tx1"/>
                </a:solidFill>
                <a:latin typeface="Trebuchet MS" pitchFamily="34" charset="0"/>
                <a:cs typeface="Times New Roman" pitchFamily="18" charset="0"/>
              </a:rPr>
              <a:t>Постановление Правительства Кировской области </a:t>
            </a:r>
          </a:p>
          <a:p>
            <a:pPr algn="ctr"/>
            <a:r>
              <a:rPr lang="ru-RU" sz="1600" b="1" baseline="0" dirty="0" smtClean="0">
                <a:solidFill>
                  <a:schemeClr val="tx1"/>
                </a:solidFill>
                <a:latin typeface="Trebuchet MS" pitchFamily="34" charset="0"/>
                <a:cs typeface="Times New Roman" pitchFamily="18" charset="0"/>
              </a:rPr>
              <a:t>от 05.12.2014 № 14/163</a:t>
            </a:r>
          </a:p>
          <a:p>
            <a:pPr algn="ctr"/>
            <a:endParaRPr lang="ru-RU" sz="1400" dirty="0" smtClean="0">
              <a:latin typeface="Trebuchet MS" pitchFamily="34" charset="0"/>
              <a:cs typeface="Times New Roman" pitchFamily="18" charset="0"/>
            </a:endParaRPr>
          </a:p>
          <a:p>
            <a:pPr algn="ctr"/>
            <a:endParaRPr lang="ru-RU" sz="1400" dirty="0" smtClean="0">
              <a:latin typeface="Trebuchet MS" pitchFamily="34" charset="0"/>
              <a:cs typeface="Times New Roman" pitchFamily="18" charset="0"/>
            </a:endParaRPr>
          </a:p>
          <a:p>
            <a:pPr defTabSz="407526" fontAlgn="base" hangingPunct="0">
              <a:lnSpc>
                <a:spcPct val="87000"/>
              </a:lnSpc>
              <a:spcBef>
                <a:spcPct val="0"/>
              </a:spcBef>
              <a:spcAft>
                <a:spcPct val="0"/>
              </a:spcAft>
              <a:buClr>
                <a:srgbClr val="000000"/>
              </a:buClr>
              <a:buSzPct val="45000"/>
            </a:pPr>
            <a:endParaRPr lang="ru-RU" sz="1400" baseline="2000" dirty="0" smtClean="0">
              <a:solidFill>
                <a:schemeClr val="bg1"/>
              </a:solidFill>
              <a:latin typeface="Trebuchet MS" pitchFamily="34" charset="0"/>
            </a:endParaRPr>
          </a:p>
        </p:txBody>
      </p:sp>
      <p:sp>
        <p:nvSpPr>
          <p:cNvPr id="7" name="Скругленный прямоугольник 6"/>
          <p:cNvSpPr/>
          <p:nvPr/>
        </p:nvSpPr>
        <p:spPr bwMode="auto">
          <a:xfrm>
            <a:off x="381000" y="4267200"/>
            <a:ext cx="3505200" cy="1102741"/>
          </a:xfrm>
          <a:prstGeom prst="roundRect">
            <a:avLst/>
          </a:prstGeom>
          <a:solidFill>
            <a:schemeClr val="accent3">
              <a:lumMod val="40000"/>
              <a:lumOff val="60000"/>
            </a:schemeClr>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82945" tIns="41473" rIns="82945" bIns="41473" numCol="1" rtlCol="0" anchor="t" anchorCtr="0" compatLnSpc="1">
            <a:prstTxWarp prst="textNoShape">
              <a:avLst/>
            </a:prstTxWarp>
          </a:bodyPr>
          <a:lstStyle/>
          <a:p>
            <a:pPr algn="ctr"/>
            <a:r>
              <a:rPr lang="ru-RU" sz="1200" dirty="0" smtClean="0">
                <a:latin typeface="Trebuchet MS" pitchFamily="34" charset="0"/>
                <a:cs typeface="Times New Roman" pitchFamily="18" charset="0"/>
              </a:rPr>
              <a:t>Требования к форме планов закупок</a:t>
            </a:r>
          </a:p>
          <a:p>
            <a:pPr algn="ctr"/>
            <a:endParaRPr lang="ru-RU" sz="1000" dirty="0" smtClean="0">
              <a:latin typeface="Trebuchet MS" pitchFamily="34" charset="0"/>
              <a:cs typeface="Times New Roman" pitchFamily="18" charset="0"/>
            </a:endParaRPr>
          </a:p>
          <a:p>
            <a:pPr algn="ctr"/>
            <a:r>
              <a:rPr lang="ru-RU" sz="1200" b="1" baseline="0" dirty="0" smtClean="0">
                <a:solidFill>
                  <a:schemeClr val="tx1"/>
                </a:solidFill>
                <a:latin typeface="Trebuchet MS" pitchFamily="34" charset="0"/>
                <a:cs typeface="Times New Roman" pitchFamily="18" charset="0"/>
              </a:rPr>
              <a:t>Постановление Правительства Российской Федерации</a:t>
            </a:r>
          </a:p>
          <a:p>
            <a:pPr algn="ctr"/>
            <a:r>
              <a:rPr lang="ru-RU" sz="1200" b="1" baseline="0" dirty="0" smtClean="0">
                <a:solidFill>
                  <a:schemeClr val="tx1"/>
                </a:solidFill>
                <a:latin typeface="Trebuchet MS" pitchFamily="34" charset="0"/>
                <a:cs typeface="Times New Roman" pitchFamily="18" charset="0"/>
              </a:rPr>
              <a:t>от 21.11.2013 № 1043</a:t>
            </a:r>
          </a:p>
          <a:p>
            <a:pPr algn="ctr"/>
            <a:endParaRPr lang="ru-RU" sz="1400" dirty="0" smtClean="0">
              <a:latin typeface="Trebuchet MS" pitchFamily="34" charset="0"/>
              <a:cs typeface="Times New Roman" pitchFamily="18" charset="0"/>
            </a:endParaRPr>
          </a:p>
          <a:p>
            <a:pPr algn="ctr"/>
            <a:endParaRPr lang="ru-RU" sz="1400" dirty="0" smtClean="0">
              <a:latin typeface="Trebuchet MS" pitchFamily="34" charset="0"/>
              <a:cs typeface="Times New Roman" pitchFamily="18" charset="0"/>
            </a:endParaRPr>
          </a:p>
          <a:p>
            <a:pPr defTabSz="407526" fontAlgn="base" hangingPunct="0">
              <a:lnSpc>
                <a:spcPct val="87000"/>
              </a:lnSpc>
              <a:spcBef>
                <a:spcPct val="0"/>
              </a:spcBef>
              <a:spcAft>
                <a:spcPct val="0"/>
              </a:spcAft>
              <a:buClr>
                <a:srgbClr val="000000"/>
              </a:buClr>
              <a:buSzPct val="45000"/>
            </a:pPr>
            <a:endParaRPr lang="ru-RU" sz="1400" baseline="2000" dirty="0" smtClean="0">
              <a:solidFill>
                <a:schemeClr val="bg1"/>
              </a:solidFill>
              <a:latin typeface="Trebuchet MS" pitchFamily="34" charset="0"/>
            </a:endParaRPr>
          </a:p>
        </p:txBody>
      </p:sp>
      <p:sp>
        <p:nvSpPr>
          <p:cNvPr id="11" name="Скругленный прямоугольник 10"/>
          <p:cNvSpPr/>
          <p:nvPr/>
        </p:nvSpPr>
        <p:spPr bwMode="auto">
          <a:xfrm>
            <a:off x="381000" y="5562600"/>
            <a:ext cx="3505200" cy="1142744"/>
          </a:xfrm>
          <a:prstGeom prst="roundRect">
            <a:avLst/>
          </a:prstGeom>
          <a:solidFill>
            <a:schemeClr val="accent3">
              <a:lumMod val="40000"/>
              <a:lumOff val="60000"/>
            </a:schemeClr>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82945" tIns="41473" rIns="82945" bIns="41473" numCol="1" rtlCol="0" anchor="t" anchorCtr="0" compatLnSpc="1">
            <a:prstTxWarp prst="textNoShape">
              <a:avLst/>
            </a:prstTxWarp>
          </a:bodyPr>
          <a:lstStyle/>
          <a:p>
            <a:pPr algn="ctr"/>
            <a:r>
              <a:rPr lang="ru-RU" sz="1200" dirty="0" smtClean="0">
                <a:latin typeface="Trebuchet MS" pitchFamily="34" charset="0"/>
                <a:cs typeface="Times New Roman" pitchFamily="18" charset="0"/>
              </a:rPr>
              <a:t>Обоснование закупок</a:t>
            </a:r>
          </a:p>
          <a:p>
            <a:pPr algn="ctr"/>
            <a:endParaRPr lang="ru-RU" sz="1000" dirty="0" smtClean="0">
              <a:latin typeface="Trebuchet MS" pitchFamily="34" charset="0"/>
              <a:cs typeface="Times New Roman" pitchFamily="18" charset="0"/>
            </a:endParaRPr>
          </a:p>
          <a:p>
            <a:pPr algn="ctr"/>
            <a:r>
              <a:rPr lang="ru-RU" sz="1200" b="1" baseline="0" dirty="0" smtClean="0">
                <a:solidFill>
                  <a:schemeClr val="tx1"/>
                </a:solidFill>
                <a:latin typeface="Trebuchet MS" pitchFamily="34" charset="0"/>
                <a:cs typeface="Times New Roman" pitchFamily="18" charset="0"/>
              </a:rPr>
              <a:t>Постановление Правительства Российской Федерации </a:t>
            </a:r>
          </a:p>
          <a:p>
            <a:pPr algn="ctr"/>
            <a:r>
              <a:rPr lang="ru-RU" sz="1200" b="1" baseline="0" dirty="0" smtClean="0">
                <a:solidFill>
                  <a:schemeClr val="tx1"/>
                </a:solidFill>
                <a:latin typeface="Trebuchet MS" pitchFamily="34" charset="0"/>
                <a:cs typeface="Times New Roman" pitchFamily="18" charset="0"/>
              </a:rPr>
              <a:t>от 05.06.2015 № 555</a:t>
            </a:r>
          </a:p>
          <a:p>
            <a:pPr algn="ctr"/>
            <a:endParaRPr lang="ru-RU" sz="1400" dirty="0" smtClean="0">
              <a:latin typeface="Trebuchet MS" pitchFamily="34" charset="0"/>
              <a:cs typeface="Times New Roman" pitchFamily="18" charset="0"/>
            </a:endParaRPr>
          </a:p>
          <a:p>
            <a:pPr algn="ctr"/>
            <a:endParaRPr lang="ru-RU" sz="1400" dirty="0" smtClean="0">
              <a:latin typeface="Trebuchet MS" pitchFamily="34" charset="0"/>
              <a:cs typeface="Times New Roman" pitchFamily="18" charset="0"/>
            </a:endParaRPr>
          </a:p>
          <a:p>
            <a:pPr defTabSz="407526" fontAlgn="base" hangingPunct="0">
              <a:lnSpc>
                <a:spcPct val="87000"/>
              </a:lnSpc>
              <a:spcBef>
                <a:spcPct val="0"/>
              </a:spcBef>
              <a:spcAft>
                <a:spcPct val="0"/>
              </a:spcAft>
              <a:buClr>
                <a:srgbClr val="000000"/>
              </a:buClr>
              <a:buSzPct val="45000"/>
            </a:pPr>
            <a:endParaRPr lang="ru-RU" sz="1400" baseline="2000" dirty="0" smtClean="0">
              <a:solidFill>
                <a:schemeClr val="bg1"/>
              </a:solidFill>
              <a:latin typeface="Trebuchet MS" pitchFamily="34" charset="0"/>
            </a:endParaRPr>
          </a:p>
        </p:txBody>
      </p:sp>
      <p:grpSp>
        <p:nvGrpSpPr>
          <p:cNvPr id="4" name="Группа 14"/>
          <p:cNvGrpSpPr/>
          <p:nvPr/>
        </p:nvGrpSpPr>
        <p:grpSpPr>
          <a:xfrm>
            <a:off x="4553281" y="1244291"/>
            <a:ext cx="4380479" cy="4778422"/>
            <a:chOff x="5019676" y="1371600"/>
            <a:chExt cx="4829174" cy="5267325"/>
          </a:xfrm>
        </p:grpSpPr>
        <p:sp>
          <p:nvSpPr>
            <p:cNvPr id="13" name="Овал 12"/>
            <p:cNvSpPr/>
            <p:nvPr/>
          </p:nvSpPr>
          <p:spPr bwMode="auto">
            <a:xfrm>
              <a:off x="5581650" y="1371600"/>
              <a:ext cx="3686175" cy="1524000"/>
            </a:xfrm>
            <a:prstGeom prst="ellipse">
              <a:avLst/>
            </a:prstGeom>
            <a:solidFill>
              <a:schemeClr val="accent4">
                <a:lumMod val="20000"/>
                <a:lumOff val="80000"/>
              </a:schemeClr>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algn="ctr"/>
              <a:r>
                <a:rPr lang="ru-RU" sz="1400" b="1" u="sng" dirty="0" smtClean="0">
                  <a:latin typeface="Trebuchet MS" pitchFamily="34" charset="0"/>
                  <a:cs typeface="Times New Roman" pitchFamily="18" charset="0"/>
                </a:rPr>
                <a:t>Сроки устанавливаются ГРБС, учредителем, собственником имущества </a:t>
              </a:r>
            </a:p>
          </p:txBody>
        </p:sp>
        <p:sp>
          <p:nvSpPr>
            <p:cNvPr id="14" name="Скругленный прямоугольник 13"/>
            <p:cNvSpPr/>
            <p:nvPr/>
          </p:nvSpPr>
          <p:spPr bwMode="auto">
            <a:xfrm>
              <a:off x="5019676" y="3028950"/>
              <a:ext cx="4829174" cy="3609975"/>
            </a:xfrm>
            <a:prstGeom prst="roundRect">
              <a:avLst/>
            </a:prstGeom>
            <a:solidFill>
              <a:schemeClr val="bg2">
                <a:lumMod val="90000"/>
              </a:schemeClr>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algn="ctr"/>
              <a:r>
                <a:rPr lang="ru-RU" sz="2400" b="1" u="sng" baseline="2000" dirty="0" smtClean="0">
                  <a:latin typeface="Trebuchet MS" pitchFamily="34" charset="0"/>
                  <a:cs typeface="Times New Roman" pitchFamily="18" charset="0"/>
                </a:rPr>
                <a:t>Формирование</a:t>
              </a:r>
              <a:endParaRPr lang="ru-RU" sz="2400" b="1" dirty="0" smtClean="0">
                <a:latin typeface="Trebuchet MS" pitchFamily="34" charset="0"/>
                <a:cs typeface="Times New Roman" pitchFamily="18" charset="0"/>
              </a:endParaRPr>
            </a:p>
            <a:p>
              <a:pPr algn="ctr"/>
              <a:r>
                <a:rPr lang="ru-RU" sz="1400" dirty="0" smtClean="0">
                  <a:latin typeface="Trebuchet MS" pitchFamily="34" charset="0"/>
                  <a:cs typeface="Times New Roman" pitchFamily="18" charset="0"/>
                </a:rPr>
                <a:t>не позднее 1 августа текущего года</a:t>
              </a:r>
            </a:p>
            <a:p>
              <a:pPr algn="ctr"/>
              <a:endParaRPr lang="ru-RU" sz="1400" dirty="0" smtClean="0">
                <a:latin typeface="Trebuchet MS" pitchFamily="34" charset="0"/>
                <a:cs typeface="Times New Roman" pitchFamily="18" charset="0"/>
              </a:endParaRPr>
            </a:p>
            <a:p>
              <a:pPr algn="ctr"/>
              <a:r>
                <a:rPr lang="ru-RU" sz="2400" b="1" u="sng" baseline="2000" dirty="0" smtClean="0">
                  <a:latin typeface="Trebuchet MS" pitchFamily="34" charset="0"/>
                  <a:cs typeface="Times New Roman" pitchFamily="18" charset="0"/>
                </a:rPr>
                <a:t>Утверждение</a:t>
              </a:r>
            </a:p>
            <a:p>
              <a:pPr algn="ctr"/>
              <a:r>
                <a:rPr lang="ru-RU" sz="1400" dirty="0" smtClean="0">
                  <a:latin typeface="Trebuchet MS" pitchFamily="34" charset="0"/>
                  <a:cs typeface="Times New Roman" pitchFamily="18" charset="0"/>
                </a:rPr>
                <a:t>КУ - в течение </a:t>
              </a:r>
              <a:r>
                <a:rPr lang="ru-RU" sz="1400" dirty="0" smtClean="0">
                  <a:solidFill>
                    <a:srgbClr val="FF0000"/>
                  </a:solidFill>
                  <a:latin typeface="Trebuchet MS" pitchFamily="34" charset="0"/>
                  <a:cs typeface="Times New Roman" pitchFamily="18" charset="0"/>
                </a:rPr>
                <a:t>10 рабочих дней </a:t>
              </a:r>
              <a:r>
                <a:rPr lang="ru-RU" sz="1400" dirty="0" smtClean="0">
                  <a:latin typeface="Trebuchet MS" pitchFamily="34" charset="0"/>
                  <a:cs typeface="Times New Roman" pitchFamily="18" charset="0"/>
                </a:rPr>
                <a:t>после доведения лимитов БО</a:t>
              </a:r>
            </a:p>
            <a:p>
              <a:pPr algn="ctr"/>
              <a:r>
                <a:rPr lang="ru-RU" sz="1400" dirty="0" smtClean="0">
                  <a:latin typeface="Trebuchet MS" pitchFamily="34" charset="0"/>
                  <a:cs typeface="Times New Roman" pitchFamily="18" charset="0"/>
                </a:rPr>
                <a:t>БУ, УП - в течение </a:t>
              </a:r>
              <a:r>
                <a:rPr lang="ru-RU" sz="1400" dirty="0" smtClean="0">
                  <a:solidFill>
                    <a:srgbClr val="FF0000"/>
                  </a:solidFill>
                  <a:latin typeface="Trebuchet MS" pitchFamily="34" charset="0"/>
                  <a:cs typeface="Times New Roman" pitchFamily="18" charset="0"/>
                </a:rPr>
                <a:t>10 рабочих дней </a:t>
              </a:r>
              <a:r>
                <a:rPr lang="ru-RU" sz="1400" dirty="0" smtClean="0">
                  <a:latin typeface="Trebuchet MS" pitchFamily="34" charset="0"/>
                  <a:cs typeface="Times New Roman" pitchFamily="18" charset="0"/>
                </a:rPr>
                <a:t>после утверждения ПФХД</a:t>
              </a:r>
            </a:p>
            <a:p>
              <a:pPr algn="ctr"/>
              <a:endParaRPr lang="ru-RU" sz="1400" dirty="0" smtClean="0">
                <a:latin typeface="Trebuchet MS" pitchFamily="34" charset="0"/>
                <a:cs typeface="Times New Roman" pitchFamily="18" charset="0"/>
              </a:endParaRPr>
            </a:p>
            <a:p>
              <a:pPr algn="ctr"/>
              <a:r>
                <a:rPr lang="ru-RU" sz="2400" b="1" u="sng" baseline="2000" dirty="0" smtClean="0">
                  <a:latin typeface="Trebuchet MS" pitchFamily="34" charset="0"/>
                  <a:cs typeface="Times New Roman" pitchFamily="18" charset="0"/>
                </a:rPr>
                <a:t>Размещение</a:t>
              </a:r>
            </a:p>
            <a:p>
              <a:pPr algn="ctr"/>
              <a:r>
                <a:rPr lang="ru-RU" sz="1400" dirty="0" smtClean="0">
                  <a:latin typeface="Trebuchet MS" pitchFamily="34" charset="0"/>
                  <a:cs typeface="Times New Roman" pitchFamily="18" charset="0"/>
                </a:rPr>
                <a:t>в течение </a:t>
              </a:r>
              <a:r>
                <a:rPr lang="ru-RU" sz="1400" dirty="0" smtClean="0">
                  <a:solidFill>
                    <a:srgbClr val="FF0000"/>
                  </a:solidFill>
                  <a:latin typeface="Trebuchet MS" pitchFamily="34" charset="0"/>
                  <a:cs typeface="Times New Roman" pitchFamily="18" charset="0"/>
                </a:rPr>
                <a:t>3 рабочих дней </a:t>
              </a:r>
              <a:r>
                <a:rPr lang="ru-RU" sz="1400" dirty="0" smtClean="0">
                  <a:latin typeface="Trebuchet MS" pitchFamily="34" charset="0"/>
                  <a:cs typeface="Times New Roman" pitchFamily="18" charset="0"/>
                </a:rPr>
                <a:t>со дня утверждения или изменения планов закупок</a:t>
              </a:r>
            </a:p>
            <a:p>
              <a:pPr algn="ctr"/>
              <a:endParaRPr lang="ru-RU" sz="1400" dirty="0" smtClean="0">
                <a:latin typeface="Trebuchet MS" pitchFamily="34" charset="0"/>
                <a:cs typeface="Times New Roman" pitchFamily="18" charset="0"/>
              </a:endParaRPr>
            </a:p>
            <a:p>
              <a:pPr algn="ctr"/>
              <a:endParaRPr lang="ru-RU" sz="1400" dirty="0" smtClean="0">
                <a:latin typeface="Trebuchet MS" pitchFamily="34" charset="0"/>
              </a:endParaRPr>
            </a:p>
            <a:p>
              <a:pPr algn="ctr"/>
              <a:endParaRPr lang="ru-RU" sz="1400" u="sng" dirty="0" smtClean="0">
                <a:latin typeface="Trebuchet MS" pitchFamily="34" charset="0"/>
                <a:cs typeface="Times New Roman" pitchFamily="18" charset="0"/>
              </a:endParaRPr>
            </a:p>
            <a:p>
              <a:pPr defTabSz="407526" fontAlgn="base" hangingPunct="0">
                <a:lnSpc>
                  <a:spcPct val="87000"/>
                </a:lnSpc>
                <a:spcBef>
                  <a:spcPct val="0"/>
                </a:spcBef>
                <a:spcAft>
                  <a:spcPct val="0"/>
                </a:spcAft>
                <a:buClr>
                  <a:srgbClr val="000000"/>
                </a:buClr>
                <a:buSzPct val="45000"/>
              </a:pPr>
              <a:endParaRPr lang="ru-RU" sz="1400" baseline="2000" dirty="0" smtClean="0">
                <a:latin typeface="Trebuchet MS" pitchFamily="34" charset="0"/>
                <a:cs typeface="Times New Roman" pitchFamily="18" charset="0"/>
              </a:endParaRPr>
            </a:p>
          </p:txBody>
        </p:sp>
      </p:gr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вал 1"/>
          <p:cNvSpPr/>
          <p:nvPr/>
        </p:nvSpPr>
        <p:spPr bwMode="auto">
          <a:xfrm>
            <a:off x="533400" y="1066800"/>
            <a:ext cx="3505200" cy="868763"/>
          </a:xfrm>
          <a:prstGeom prst="ellipse">
            <a:avLst/>
          </a:prstGeom>
          <a:solidFill>
            <a:schemeClr val="accent4">
              <a:lumMod val="20000"/>
              <a:lumOff val="80000"/>
            </a:schemeClr>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82945" tIns="41473" rIns="82945" bIns="41473" numCol="1" rtlCol="0" anchor="ctr" anchorCtr="0" compatLnSpc="1">
            <a:prstTxWarp prst="textNoShape">
              <a:avLst/>
            </a:prstTxWarp>
          </a:bodyPr>
          <a:lstStyle/>
          <a:p>
            <a:pPr algn="ctr" defTabSz="407526" fontAlgn="base" hangingPunct="0">
              <a:lnSpc>
                <a:spcPct val="87000"/>
              </a:lnSpc>
              <a:spcBef>
                <a:spcPct val="0"/>
              </a:spcBef>
              <a:spcAft>
                <a:spcPct val="0"/>
              </a:spcAft>
              <a:buClr>
                <a:srgbClr val="000000"/>
              </a:buClr>
              <a:buSzPct val="45000"/>
            </a:pPr>
            <a:r>
              <a:rPr lang="ru-RU" sz="3400" b="1" u="sng" baseline="2000" dirty="0" smtClean="0">
                <a:cs typeface="Times New Roman" pitchFamily="18" charset="0"/>
              </a:rPr>
              <a:t>Планы-графики закупок</a:t>
            </a:r>
          </a:p>
        </p:txBody>
      </p:sp>
      <p:sp>
        <p:nvSpPr>
          <p:cNvPr id="3" name="Скругленный прямоугольник 2"/>
          <p:cNvSpPr/>
          <p:nvPr/>
        </p:nvSpPr>
        <p:spPr bwMode="auto">
          <a:xfrm>
            <a:off x="304800" y="4953000"/>
            <a:ext cx="3505200" cy="990600"/>
          </a:xfrm>
          <a:prstGeom prst="roundRect">
            <a:avLst/>
          </a:prstGeom>
          <a:solidFill>
            <a:schemeClr val="accent3">
              <a:lumMod val="40000"/>
              <a:lumOff val="60000"/>
            </a:schemeClr>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82945" tIns="41473" rIns="82945" bIns="41473" numCol="1" rtlCol="0" anchor="t" anchorCtr="0" compatLnSpc="1">
            <a:prstTxWarp prst="textNoShape">
              <a:avLst/>
            </a:prstTxWarp>
          </a:bodyPr>
          <a:lstStyle/>
          <a:p>
            <a:pPr algn="ctr"/>
            <a:r>
              <a:rPr lang="ru-RU" sz="1200" dirty="0" smtClean="0">
                <a:latin typeface="Trebuchet MS" pitchFamily="34" charset="0"/>
                <a:cs typeface="Times New Roman" pitchFamily="18" charset="0"/>
              </a:rPr>
              <a:t>Порядок размещения в ЕИС</a:t>
            </a:r>
          </a:p>
          <a:p>
            <a:pPr algn="ctr"/>
            <a:r>
              <a:rPr lang="ru-RU" sz="1200" dirty="0" smtClean="0">
                <a:latin typeface="Trebuchet MS" pitchFamily="34" charset="0"/>
                <a:cs typeface="Times New Roman" pitchFamily="18" charset="0"/>
              </a:rPr>
              <a:t>планов закупок и планов-графиков</a:t>
            </a:r>
          </a:p>
          <a:p>
            <a:pPr algn="ctr">
              <a:spcBef>
                <a:spcPts val="600"/>
              </a:spcBef>
            </a:pPr>
            <a:r>
              <a:rPr lang="ru-RU" sz="1200" b="1" baseline="0" dirty="0" smtClean="0">
                <a:solidFill>
                  <a:schemeClr val="tx1"/>
                </a:solidFill>
                <a:latin typeface="Trebuchet MS" pitchFamily="34" charset="0"/>
                <a:cs typeface="Times New Roman" pitchFamily="18" charset="0"/>
              </a:rPr>
              <a:t>Постановление Правительства Российской Федерации от 29.10.2015 № 1168</a:t>
            </a:r>
          </a:p>
          <a:p>
            <a:pPr algn="ctr"/>
            <a:endParaRPr lang="ru-RU" sz="1400" dirty="0" smtClean="0">
              <a:latin typeface="Trebuchet MS" pitchFamily="34" charset="0"/>
              <a:cs typeface="Times New Roman" pitchFamily="18" charset="0"/>
            </a:endParaRPr>
          </a:p>
          <a:p>
            <a:pPr algn="ctr"/>
            <a:endParaRPr lang="ru-RU" sz="1400" dirty="0" smtClean="0">
              <a:latin typeface="Trebuchet MS" pitchFamily="34" charset="0"/>
              <a:cs typeface="Times New Roman" pitchFamily="18" charset="0"/>
            </a:endParaRPr>
          </a:p>
          <a:p>
            <a:pPr defTabSz="407526" fontAlgn="base" hangingPunct="0">
              <a:lnSpc>
                <a:spcPct val="87000"/>
              </a:lnSpc>
              <a:spcBef>
                <a:spcPct val="0"/>
              </a:spcBef>
              <a:spcAft>
                <a:spcPct val="0"/>
              </a:spcAft>
              <a:buClr>
                <a:srgbClr val="000000"/>
              </a:buClr>
              <a:buSzPct val="45000"/>
            </a:pPr>
            <a:endParaRPr lang="ru-RU" sz="1400" baseline="2000" dirty="0" smtClean="0">
              <a:solidFill>
                <a:schemeClr val="bg1"/>
              </a:solidFill>
              <a:latin typeface="Trebuchet MS" pitchFamily="34" charset="0"/>
            </a:endParaRPr>
          </a:p>
        </p:txBody>
      </p:sp>
      <p:sp>
        <p:nvSpPr>
          <p:cNvPr id="4" name="Скругленный прямоугольник 3"/>
          <p:cNvSpPr/>
          <p:nvPr/>
        </p:nvSpPr>
        <p:spPr bwMode="auto">
          <a:xfrm>
            <a:off x="228600" y="1981200"/>
            <a:ext cx="3657600" cy="1905000"/>
          </a:xfrm>
          <a:prstGeom prst="roundRect">
            <a:avLst/>
          </a:prstGeom>
          <a:solidFill>
            <a:schemeClr val="accent2">
              <a:lumMod val="20000"/>
              <a:lumOff val="80000"/>
            </a:schemeClr>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82945" tIns="41473" rIns="82945" bIns="41473" numCol="1" rtlCol="0" anchor="t" anchorCtr="0" compatLnSpc="1">
            <a:prstTxWarp prst="textNoShape">
              <a:avLst/>
            </a:prstTxWarp>
          </a:bodyPr>
          <a:lstStyle/>
          <a:p>
            <a:pPr algn="ctr"/>
            <a:r>
              <a:rPr lang="ru-RU" sz="1400" b="1" baseline="0" dirty="0" smtClean="0">
                <a:latin typeface="Trebuchet MS" pitchFamily="34" charset="0"/>
              </a:rPr>
              <a:t> </a:t>
            </a:r>
            <a:r>
              <a:rPr lang="ru-RU" sz="1400" dirty="0" smtClean="0">
                <a:latin typeface="Trebuchet MS" pitchFamily="34" charset="0"/>
                <a:cs typeface="Times New Roman" pitchFamily="18" charset="0"/>
              </a:rPr>
              <a:t>Порядок формирования, утверждения и ведения </a:t>
            </a:r>
          </a:p>
          <a:p>
            <a:pPr algn="ctr"/>
            <a:r>
              <a:rPr lang="ru-RU" sz="1400" dirty="0" smtClean="0">
                <a:latin typeface="Trebuchet MS" pitchFamily="34" charset="0"/>
                <a:cs typeface="Times New Roman" pitchFamily="18" charset="0"/>
              </a:rPr>
              <a:t>планов-графиков закупок</a:t>
            </a:r>
          </a:p>
          <a:p>
            <a:pPr algn="ctr"/>
            <a:endParaRPr lang="ru-RU" sz="1000" dirty="0" smtClean="0">
              <a:latin typeface="Trebuchet MS" pitchFamily="34" charset="0"/>
              <a:cs typeface="Times New Roman" pitchFamily="18" charset="0"/>
            </a:endParaRPr>
          </a:p>
          <a:p>
            <a:pPr algn="ctr"/>
            <a:r>
              <a:rPr lang="ru-RU" sz="1600" b="1" baseline="0" dirty="0" smtClean="0">
                <a:solidFill>
                  <a:schemeClr val="tx1"/>
                </a:solidFill>
                <a:latin typeface="Trebuchet MS" pitchFamily="34" charset="0"/>
                <a:cs typeface="Times New Roman" pitchFamily="18" charset="0"/>
              </a:rPr>
              <a:t>Постановление Правительства Кировской области </a:t>
            </a:r>
          </a:p>
          <a:p>
            <a:pPr algn="ctr"/>
            <a:r>
              <a:rPr lang="ru-RU" sz="1600" b="1" baseline="0" dirty="0" smtClean="0">
                <a:solidFill>
                  <a:schemeClr val="tx1"/>
                </a:solidFill>
                <a:latin typeface="Trebuchet MS" pitchFamily="34" charset="0"/>
                <a:cs typeface="Times New Roman" pitchFamily="18" charset="0"/>
              </a:rPr>
              <a:t>от 12.10.2015 № 65/665</a:t>
            </a:r>
          </a:p>
          <a:p>
            <a:pPr algn="ctr"/>
            <a:r>
              <a:rPr lang="ru-RU" sz="1600" b="1" dirty="0" smtClean="0">
                <a:solidFill>
                  <a:srgbClr val="FF0000"/>
                </a:solidFill>
                <a:latin typeface="Times New Roman" pitchFamily="18" charset="0"/>
                <a:cs typeface="Times New Roman" pitchFamily="18" charset="0"/>
              </a:rPr>
              <a:t>(ППКО от 17.10.2018 № 499-П )</a:t>
            </a:r>
            <a:endParaRPr lang="ru-RU" sz="1600" b="1" baseline="0" dirty="0" smtClean="0">
              <a:solidFill>
                <a:schemeClr val="tx1"/>
              </a:solidFill>
              <a:latin typeface="Trebuchet MS" pitchFamily="34" charset="0"/>
              <a:cs typeface="Times New Roman" pitchFamily="18" charset="0"/>
            </a:endParaRPr>
          </a:p>
          <a:p>
            <a:pPr algn="ctr"/>
            <a:endParaRPr lang="ru-RU" sz="1400" dirty="0" smtClean="0">
              <a:latin typeface="Trebuchet MS" pitchFamily="34" charset="0"/>
              <a:cs typeface="Times New Roman" pitchFamily="18" charset="0"/>
            </a:endParaRPr>
          </a:p>
          <a:p>
            <a:pPr algn="ctr"/>
            <a:endParaRPr lang="ru-RU" sz="1400" dirty="0" smtClean="0">
              <a:latin typeface="Trebuchet MS" pitchFamily="34" charset="0"/>
              <a:cs typeface="Times New Roman" pitchFamily="18" charset="0"/>
            </a:endParaRPr>
          </a:p>
          <a:p>
            <a:pPr defTabSz="407526" fontAlgn="base" hangingPunct="0">
              <a:lnSpc>
                <a:spcPct val="87000"/>
              </a:lnSpc>
              <a:spcBef>
                <a:spcPct val="0"/>
              </a:spcBef>
              <a:spcAft>
                <a:spcPct val="0"/>
              </a:spcAft>
              <a:buClr>
                <a:srgbClr val="000000"/>
              </a:buClr>
              <a:buSzPct val="45000"/>
            </a:pPr>
            <a:endParaRPr lang="ru-RU" sz="1400" baseline="2000" dirty="0" smtClean="0">
              <a:solidFill>
                <a:schemeClr val="bg1"/>
              </a:solidFill>
              <a:latin typeface="Trebuchet MS" pitchFamily="34" charset="0"/>
            </a:endParaRPr>
          </a:p>
        </p:txBody>
      </p:sp>
      <p:sp>
        <p:nvSpPr>
          <p:cNvPr id="5" name="Скругленный прямоугольник 4"/>
          <p:cNvSpPr/>
          <p:nvPr/>
        </p:nvSpPr>
        <p:spPr bwMode="auto">
          <a:xfrm>
            <a:off x="304800" y="3962400"/>
            <a:ext cx="3488160" cy="914400"/>
          </a:xfrm>
          <a:prstGeom prst="roundRect">
            <a:avLst/>
          </a:prstGeom>
          <a:solidFill>
            <a:schemeClr val="accent3">
              <a:lumMod val="40000"/>
              <a:lumOff val="60000"/>
            </a:schemeClr>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82945" tIns="41473" rIns="82945" bIns="41473" numCol="1" rtlCol="0" anchor="t" anchorCtr="0" compatLnSpc="1">
            <a:prstTxWarp prst="textNoShape">
              <a:avLst/>
            </a:prstTxWarp>
          </a:bodyPr>
          <a:lstStyle/>
          <a:p>
            <a:pPr algn="ctr"/>
            <a:r>
              <a:rPr lang="ru-RU" sz="1200" dirty="0" smtClean="0">
                <a:latin typeface="Trebuchet MS" pitchFamily="34" charset="0"/>
                <a:cs typeface="Times New Roman" pitchFamily="18" charset="0"/>
              </a:rPr>
              <a:t>Требования к форме </a:t>
            </a:r>
          </a:p>
          <a:p>
            <a:pPr algn="ctr"/>
            <a:r>
              <a:rPr lang="ru-RU" sz="1200" dirty="0" smtClean="0">
                <a:latin typeface="Trebuchet MS" pitchFamily="34" charset="0"/>
                <a:cs typeface="Times New Roman" pitchFamily="18" charset="0"/>
              </a:rPr>
              <a:t>планов-графиков закупок</a:t>
            </a:r>
          </a:p>
          <a:p>
            <a:pPr algn="ctr">
              <a:spcBef>
                <a:spcPts val="600"/>
              </a:spcBef>
            </a:pPr>
            <a:r>
              <a:rPr lang="ru-RU" sz="1200" b="1" baseline="0" dirty="0" smtClean="0">
                <a:solidFill>
                  <a:schemeClr val="tx1"/>
                </a:solidFill>
                <a:latin typeface="Trebuchet MS" pitchFamily="34" charset="0"/>
                <a:cs typeface="Times New Roman" pitchFamily="18" charset="0"/>
              </a:rPr>
              <a:t>Постановление Правительства Российской Федерации от 05.06.2015 № 554</a:t>
            </a:r>
          </a:p>
          <a:p>
            <a:pPr algn="ctr"/>
            <a:endParaRPr lang="ru-RU" sz="1400" dirty="0" smtClean="0">
              <a:latin typeface="Trebuchet MS" pitchFamily="34" charset="0"/>
              <a:cs typeface="Times New Roman" pitchFamily="18" charset="0"/>
            </a:endParaRPr>
          </a:p>
          <a:p>
            <a:pPr algn="ctr"/>
            <a:endParaRPr lang="ru-RU" sz="1400" dirty="0" smtClean="0">
              <a:latin typeface="Trebuchet MS" pitchFamily="34" charset="0"/>
              <a:cs typeface="Times New Roman" pitchFamily="18" charset="0"/>
            </a:endParaRPr>
          </a:p>
          <a:p>
            <a:pPr defTabSz="407526" fontAlgn="base" hangingPunct="0">
              <a:lnSpc>
                <a:spcPct val="87000"/>
              </a:lnSpc>
              <a:spcBef>
                <a:spcPct val="0"/>
              </a:spcBef>
              <a:spcAft>
                <a:spcPct val="0"/>
              </a:spcAft>
              <a:buClr>
                <a:srgbClr val="000000"/>
              </a:buClr>
              <a:buSzPct val="45000"/>
            </a:pPr>
            <a:endParaRPr lang="ru-RU" sz="1400" baseline="2000" dirty="0" smtClean="0">
              <a:solidFill>
                <a:schemeClr val="bg1"/>
              </a:solidFill>
              <a:latin typeface="Trebuchet MS" pitchFamily="34" charset="0"/>
            </a:endParaRPr>
          </a:p>
        </p:txBody>
      </p:sp>
      <p:grpSp>
        <p:nvGrpSpPr>
          <p:cNvPr id="7" name="Группа 6"/>
          <p:cNvGrpSpPr/>
          <p:nvPr/>
        </p:nvGrpSpPr>
        <p:grpSpPr>
          <a:xfrm>
            <a:off x="4572000" y="1066800"/>
            <a:ext cx="4380479" cy="4722704"/>
            <a:chOff x="5040312" y="1175949"/>
            <a:chExt cx="4829174" cy="5205906"/>
          </a:xfrm>
        </p:grpSpPr>
        <p:sp>
          <p:nvSpPr>
            <p:cNvPr id="8" name="Овал 7"/>
            <p:cNvSpPr/>
            <p:nvPr/>
          </p:nvSpPr>
          <p:spPr bwMode="auto">
            <a:xfrm>
              <a:off x="5544344" y="1175949"/>
              <a:ext cx="3686175" cy="1524000"/>
            </a:xfrm>
            <a:prstGeom prst="ellipse">
              <a:avLst/>
            </a:prstGeom>
            <a:solidFill>
              <a:schemeClr val="accent4">
                <a:lumMod val="20000"/>
                <a:lumOff val="80000"/>
              </a:schemeClr>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algn="ctr"/>
              <a:r>
                <a:rPr lang="ru-RU" sz="1400" b="1" u="sng" dirty="0" smtClean="0">
                  <a:latin typeface="Trebuchet MS" pitchFamily="34" charset="0"/>
                  <a:cs typeface="Times New Roman" pitchFamily="18" charset="0"/>
                </a:rPr>
                <a:t>Сроки устанавливаются ГРБС, учредителем, собственником имущества </a:t>
              </a:r>
            </a:p>
          </p:txBody>
        </p:sp>
        <p:sp>
          <p:nvSpPr>
            <p:cNvPr id="9" name="Скругленный прямоугольник 8"/>
            <p:cNvSpPr/>
            <p:nvPr/>
          </p:nvSpPr>
          <p:spPr bwMode="auto">
            <a:xfrm>
              <a:off x="5040312" y="2771880"/>
              <a:ext cx="4829174" cy="3609975"/>
            </a:xfrm>
            <a:prstGeom prst="roundRect">
              <a:avLst/>
            </a:prstGeom>
            <a:solidFill>
              <a:schemeClr val="bg2">
                <a:lumMod val="90000"/>
              </a:schemeClr>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algn="ctr"/>
              <a:r>
                <a:rPr lang="ru-RU" sz="2400" b="1" u="sng" baseline="2000" dirty="0" smtClean="0">
                  <a:latin typeface="Trebuchet MS" pitchFamily="34" charset="0"/>
                  <a:cs typeface="Times New Roman" pitchFamily="18" charset="0"/>
                </a:rPr>
                <a:t>Формирование</a:t>
              </a:r>
              <a:endParaRPr lang="ru-RU" sz="2400" b="1" dirty="0" smtClean="0">
                <a:latin typeface="Trebuchet MS" pitchFamily="34" charset="0"/>
                <a:cs typeface="Times New Roman" pitchFamily="18" charset="0"/>
              </a:endParaRPr>
            </a:p>
            <a:p>
              <a:pPr algn="ctr"/>
              <a:r>
                <a:rPr lang="ru-RU" sz="1400" dirty="0" smtClean="0">
                  <a:latin typeface="Trebuchet MS" pitchFamily="34" charset="0"/>
                  <a:cs typeface="Times New Roman" pitchFamily="18" charset="0"/>
                </a:rPr>
                <a:t>не позднее 20 рабочих дней со дня внесения проекта закона о бюджете в ОЗС</a:t>
              </a:r>
            </a:p>
            <a:p>
              <a:pPr algn="ctr"/>
              <a:endParaRPr lang="ru-RU" sz="1400" dirty="0" smtClean="0">
                <a:latin typeface="Trebuchet MS" pitchFamily="34" charset="0"/>
                <a:cs typeface="Times New Roman" pitchFamily="18" charset="0"/>
              </a:endParaRPr>
            </a:p>
            <a:p>
              <a:pPr algn="ctr"/>
              <a:r>
                <a:rPr lang="ru-RU" sz="2400" b="1" u="sng" baseline="2000" dirty="0" smtClean="0">
                  <a:latin typeface="Trebuchet MS" pitchFamily="34" charset="0"/>
                  <a:cs typeface="Times New Roman" pitchFamily="18" charset="0"/>
                </a:rPr>
                <a:t>Утверждение</a:t>
              </a:r>
            </a:p>
            <a:p>
              <a:pPr algn="ctr"/>
              <a:r>
                <a:rPr lang="ru-RU" sz="1400" dirty="0" smtClean="0">
                  <a:latin typeface="Trebuchet MS" pitchFamily="34" charset="0"/>
                  <a:cs typeface="Times New Roman" pitchFamily="18" charset="0"/>
                </a:rPr>
                <a:t>КУ - в течение </a:t>
              </a:r>
              <a:r>
                <a:rPr lang="ru-RU" sz="1400" dirty="0" smtClean="0">
                  <a:solidFill>
                    <a:srgbClr val="FF0000"/>
                  </a:solidFill>
                  <a:latin typeface="Trebuchet MS" pitchFamily="34" charset="0"/>
                  <a:cs typeface="Times New Roman" pitchFamily="18" charset="0"/>
                </a:rPr>
                <a:t>10 рабочих дней </a:t>
              </a:r>
              <a:r>
                <a:rPr lang="ru-RU" sz="1400" dirty="0" smtClean="0">
                  <a:latin typeface="Trebuchet MS" pitchFamily="34" charset="0"/>
                  <a:cs typeface="Times New Roman" pitchFamily="18" charset="0"/>
                </a:rPr>
                <a:t>после доведения лимитов БО</a:t>
              </a:r>
            </a:p>
            <a:p>
              <a:pPr algn="ctr"/>
              <a:r>
                <a:rPr lang="ru-RU" sz="1400" dirty="0" smtClean="0">
                  <a:latin typeface="Trebuchet MS" pitchFamily="34" charset="0"/>
                  <a:cs typeface="Times New Roman" pitchFamily="18" charset="0"/>
                </a:rPr>
                <a:t>БУ, УП - в течение </a:t>
              </a:r>
              <a:r>
                <a:rPr lang="ru-RU" sz="1400" dirty="0" smtClean="0">
                  <a:solidFill>
                    <a:srgbClr val="FF0000"/>
                  </a:solidFill>
                  <a:latin typeface="Trebuchet MS" pitchFamily="34" charset="0"/>
                  <a:cs typeface="Times New Roman" pitchFamily="18" charset="0"/>
                </a:rPr>
                <a:t>10 рабочих дней </a:t>
              </a:r>
              <a:r>
                <a:rPr lang="ru-RU" sz="1400" dirty="0" smtClean="0">
                  <a:latin typeface="Trebuchet MS" pitchFamily="34" charset="0"/>
                  <a:cs typeface="Times New Roman" pitchFamily="18" charset="0"/>
                </a:rPr>
                <a:t>после утверждения ПФХД</a:t>
              </a:r>
            </a:p>
            <a:p>
              <a:pPr algn="ctr"/>
              <a:endParaRPr lang="ru-RU" sz="1400" dirty="0" smtClean="0">
                <a:latin typeface="Trebuchet MS" pitchFamily="34" charset="0"/>
                <a:cs typeface="Times New Roman" pitchFamily="18" charset="0"/>
              </a:endParaRPr>
            </a:p>
            <a:p>
              <a:pPr algn="ctr"/>
              <a:r>
                <a:rPr lang="ru-RU" sz="2400" b="1" u="sng" baseline="2000" dirty="0" smtClean="0">
                  <a:latin typeface="Trebuchet MS" pitchFamily="34" charset="0"/>
                  <a:cs typeface="Times New Roman" pitchFamily="18" charset="0"/>
                </a:rPr>
                <a:t>Размещение</a:t>
              </a:r>
            </a:p>
            <a:p>
              <a:pPr algn="ctr"/>
              <a:r>
                <a:rPr lang="ru-RU" sz="1400" dirty="0" smtClean="0">
                  <a:latin typeface="Trebuchet MS" pitchFamily="34" charset="0"/>
                  <a:cs typeface="Times New Roman" pitchFamily="18" charset="0"/>
                </a:rPr>
                <a:t>в течение </a:t>
              </a:r>
              <a:r>
                <a:rPr lang="ru-RU" sz="1400" dirty="0" smtClean="0">
                  <a:solidFill>
                    <a:srgbClr val="FF0000"/>
                  </a:solidFill>
                  <a:latin typeface="Trebuchet MS" pitchFamily="34" charset="0"/>
                  <a:cs typeface="Times New Roman" pitchFamily="18" charset="0"/>
                </a:rPr>
                <a:t>3 рабочих дней </a:t>
              </a:r>
              <a:r>
                <a:rPr lang="ru-RU" sz="1400" dirty="0" smtClean="0">
                  <a:latin typeface="Trebuchet MS" pitchFamily="34" charset="0"/>
                  <a:cs typeface="Times New Roman" pitchFamily="18" charset="0"/>
                </a:rPr>
                <a:t>с даты утверждения или внесения изменений в планы-графики</a:t>
              </a:r>
            </a:p>
            <a:p>
              <a:pPr algn="ctr"/>
              <a:endParaRPr lang="ru-RU" sz="1400" dirty="0" smtClean="0">
                <a:latin typeface="Trebuchet MS" pitchFamily="34" charset="0"/>
              </a:endParaRPr>
            </a:p>
            <a:p>
              <a:pPr algn="ctr"/>
              <a:endParaRPr lang="ru-RU" sz="1400" u="sng" dirty="0" smtClean="0">
                <a:latin typeface="Trebuchet MS" pitchFamily="34" charset="0"/>
                <a:cs typeface="Times New Roman" pitchFamily="18" charset="0"/>
              </a:endParaRPr>
            </a:p>
            <a:p>
              <a:pPr defTabSz="407526" fontAlgn="base" hangingPunct="0">
                <a:lnSpc>
                  <a:spcPct val="87000"/>
                </a:lnSpc>
                <a:spcBef>
                  <a:spcPct val="0"/>
                </a:spcBef>
                <a:spcAft>
                  <a:spcPct val="0"/>
                </a:spcAft>
                <a:buClr>
                  <a:srgbClr val="000000"/>
                </a:buClr>
                <a:buSzPct val="45000"/>
              </a:pPr>
              <a:endParaRPr lang="ru-RU" sz="1400" baseline="2000" dirty="0" smtClean="0">
                <a:latin typeface="Trebuchet MS" pitchFamily="34" charset="0"/>
                <a:cs typeface="Times New Roman" pitchFamily="18" charset="0"/>
              </a:endParaRPr>
            </a:p>
          </p:txBody>
        </p:sp>
      </p:grpSp>
      <p:sp>
        <p:nvSpPr>
          <p:cNvPr id="10" name="Прямоугольник 9"/>
          <p:cNvSpPr/>
          <p:nvPr/>
        </p:nvSpPr>
        <p:spPr>
          <a:xfrm>
            <a:off x="685800" y="457200"/>
            <a:ext cx="8229600" cy="523220"/>
          </a:xfrm>
          <a:prstGeom prst="rect">
            <a:avLst/>
          </a:prstGeom>
        </p:spPr>
        <p:txBody>
          <a:bodyPr wrap="square">
            <a:spAutoFit/>
          </a:bodyPr>
          <a:lstStyle/>
          <a:p>
            <a:pPr algn="ctr"/>
            <a:r>
              <a:rPr lang="ru-RU" sz="2800" i="1"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Trebuchet MS" pitchFamily="34" charset="0"/>
              </a:rPr>
              <a:t>Планирование закупок</a:t>
            </a:r>
          </a:p>
        </p:txBody>
      </p:sp>
      <p:sp>
        <p:nvSpPr>
          <p:cNvPr id="11" name="Скругленный прямоугольник 10"/>
          <p:cNvSpPr/>
          <p:nvPr/>
        </p:nvSpPr>
        <p:spPr bwMode="auto">
          <a:xfrm>
            <a:off x="152400" y="6019800"/>
            <a:ext cx="8915400" cy="685800"/>
          </a:xfrm>
          <a:prstGeom prst="roundRect">
            <a:avLst/>
          </a:prstGeom>
          <a:solidFill>
            <a:schemeClr val="accent2">
              <a:lumMod val="40000"/>
              <a:lumOff val="60000"/>
            </a:schemeClr>
          </a:solidFill>
          <a:ln w="3175">
            <a:solidFill>
              <a:schemeClr val="tx1"/>
            </a:solidFill>
            <a:headEnd type="none" w="med" len="med"/>
            <a:tailEnd type="none" w="med" len="med"/>
          </a:ln>
          <a:extLst>
            <a:ext uri="{AF507438-7753-43E0-B8FC-AC1667EBCBE1}">
              <a14:hiddenEffects xmlns:a14="http://schemas.microsoft.com/office/drawing/2010/main" xmlns="">
                <a:effectLst>
                  <a:outerShdw dist="35921" dir="2700000" algn="ctr" rotWithShape="0">
                    <a:schemeClr val="bg2"/>
                  </a:outerShdw>
                </a:effectLst>
              </a14:hiddenEffects>
            </a:ext>
          </a:extLst>
        </p:spPr>
        <p:style>
          <a:lnRef idx="3">
            <a:schemeClr val="lt1"/>
          </a:lnRef>
          <a:fillRef idx="1">
            <a:schemeClr val="accent4"/>
          </a:fillRef>
          <a:effectRef idx="1">
            <a:schemeClr val="accent4"/>
          </a:effectRef>
          <a:fontRef idx="minor">
            <a:schemeClr val="lt1"/>
          </a:fontRef>
        </p:style>
        <p:txBody>
          <a:bodyPr vert="horz" wrap="square" lIns="91440" tIns="45720" rIns="91440" bIns="45720" numCol="1" rtlCol="0" anchor="t" anchorCtr="0" compatLnSpc="1">
            <a:prstTxWarp prst="textNoShape">
              <a:avLst/>
            </a:prstTxWarp>
          </a:bodyPr>
          <a:lstStyle/>
          <a:p>
            <a:r>
              <a:rPr lang="ru-RU" sz="1400" b="1" dirty="0" smtClean="0">
                <a:solidFill>
                  <a:schemeClr val="tx1"/>
                </a:solidFill>
                <a:latin typeface="Trebuchet MS" pitchFamily="34" charset="0"/>
                <a:cs typeface="Times New Roman" pitchFamily="18" charset="0"/>
              </a:rPr>
              <a:t>Письма министерства финансов Кировской области:</a:t>
            </a:r>
          </a:p>
          <a:p>
            <a:pPr>
              <a:spcBef>
                <a:spcPts val="600"/>
              </a:spcBef>
            </a:pPr>
            <a:r>
              <a:rPr lang="ru-RU" sz="1400" dirty="0" smtClean="0">
                <a:solidFill>
                  <a:schemeClr val="tx1"/>
                </a:solidFill>
                <a:latin typeface="Trebuchet MS" pitchFamily="34" charset="0"/>
                <a:cs typeface="Times New Roman" pitchFamily="18" charset="0"/>
              </a:rPr>
              <a:t>09.12.2016 № 43576-53-21-1-03-л, 07.12.2017 № 48367-53-21-01-03-л, 21.11.2018  № 46357-53-21-01-03-л</a:t>
            </a:r>
          </a:p>
          <a:p>
            <a:pPr algn="ctr"/>
            <a:r>
              <a:rPr lang="ru-RU" sz="1400" dirty="0" smtClean="0">
                <a:solidFill>
                  <a:schemeClr val="tx1"/>
                </a:solidFill>
                <a:latin typeface="Trebuchet MS" pitchFamily="34" charset="0"/>
                <a:cs typeface="Times New Roman" pitchFamily="18" charset="0"/>
              </a:rPr>
              <a:t> </a:t>
            </a:r>
          </a:p>
          <a:p>
            <a:pPr algn="ctr"/>
            <a:endParaRPr lang="ru-RU" sz="2800" dirty="0" smtClean="0">
              <a:solidFill>
                <a:schemeClr val="tx1"/>
              </a:solidFill>
              <a:latin typeface="Times New Roman" pitchFamily="18" charset="0"/>
              <a:cs typeface="Times New Roman" pitchFamily="18" charset="0"/>
            </a:endParaRPr>
          </a:p>
          <a:p>
            <a:pPr marL="0" marR="0" indent="0" algn="l" defTabSz="449263" rtl="0" eaLnBrk="1" fontAlgn="base" latinLnBrk="0" hangingPunct="0">
              <a:lnSpc>
                <a:spcPct val="87000"/>
              </a:lnSpc>
              <a:spcBef>
                <a:spcPct val="0"/>
              </a:spcBef>
              <a:spcAft>
                <a:spcPct val="0"/>
              </a:spcAft>
              <a:buClr>
                <a:srgbClr val="000000"/>
              </a:buClr>
              <a:buSzPct val="45000"/>
              <a:buFont typeface="StarSymbol" pitchFamily="2" charset="0"/>
              <a:buNone/>
              <a:tabLst/>
            </a:pPr>
            <a:endParaRPr kumimoji="0" lang="ru-RU" sz="1800" b="0" i="0" u="none" strike="noStrike" cap="none" normalizeH="0" baseline="2000" dirty="0" smtClean="0">
              <a:ln>
                <a:noFill/>
              </a:ln>
              <a:solidFill>
                <a:schemeClr val="bg1"/>
              </a:solidFill>
              <a:effectLst/>
              <a:latin typeface="Arial"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object 10"/>
          <p:cNvSpPr/>
          <p:nvPr/>
        </p:nvSpPr>
        <p:spPr>
          <a:xfrm>
            <a:off x="6858000" y="381000"/>
            <a:ext cx="493775" cy="499872"/>
          </a:xfrm>
          <a:prstGeom prst="rect">
            <a:avLst/>
          </a:prstGeom>
          <a:blipFill>
            <a:blip r:embed="rId2" cstate="print"/>
            <a:stretch>
              <a:fillRect/>
            </a:stretch>
          </a:blipFill>
        </p:spPr>
        <p:txBody>
          <a:bodyPr wrap="square" lIns="0" tIns="0" rIns="0" bIns="0" rtlCol="0"/>
          <a:lstStyle/>
          <a:p>
            <a:endParaRPr/>
          </a:p>
        </p:txBody>
      </p:sp>
      <p:sp>
        <p:nvSpPr>
          <p:cNvPr id="35" name="TextBox 34"/>
          <p:cNvSpPr txBox="1"/>
          <p:nvPr/>
        </p:nvSpPr>
        <p:spPr>
          <a:xfrm>
            <a:off x="1847694" y="452735"/>
            <a:ext cx="6178294" cy="523220"/>
          </a:xfrm>
          <a:prstGeom prst="rect">
            <a:avLst/>
          </a:prstGeom>
          <a:noFill/>
        </p:spPr>
        <p:txBody>
          <a:bodyPr wrap="none" rtlCol="0">
            <a:spAutoFit/>
          </a:bodyPr>
          <a:lstStyle/>
          <a:p>
            <a:pPr algn="ctr"/>
            <a:r>
              <a:rPr lang="ru-RU" sz="2800" i="1"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Trebuchet MS" pitchFamily="34" charset="0"/>
              </a:rPr>
              <a:t>Изменения в планировании закупок</a:t>
            </a:r>
            <a:endParaRPr lang="ru-RU" sz="2800" i="1"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Trebuchet MS" pitchFamily="34" charset="0"/>
            </a:endParaRPr>
          </a:p>
        </p:txBody>
      </p:sp>
      <p:sp>
        <p:nvSpPr>
          <p:cNvPr id="43" name="Прямоугольник 42"/>
          <p:cNvSpPr/>
          <p:nvPr/>
        </p:nvSpPr>
        <p:spPr>
          <a:xfrm>
            <a:off x="4038600" y="1066800"/>
            <a:ext cx="5105400" cy="646331"/>
          </a:xfrm>
          <a:prstGeom prst="rect">
            <a:avLst/>
          </a:prstGeom>
        </p:spPr>
        <p:txBody>
          <a:bodyPr wrap="square">
            <a:spAutoFit/>
          </a:bodyPr>
          <a:lstStyle/>
          <a:p>
            <a:r>
              <a:rPr lang="ru-RU" b="1" dirty="0" smtClean="0">
                <a:solidFill>
                  <a:srgbClr val="FF0000"/>
                </a:solidFill>
                <a:latin typeface="Trebuchet MS" pitchFamily="34" charset="0"/>
                <a:cs typeface="Times New Roman" pitchFamily="18" charset="0"/>
              </a:rPr>
              <a:t>Постановление Правительства Кировской области от 17.10.2018 № 499-П </a:t>
            </a:r>
            <a:endParaRPr lang="ru-RU" dirty="0" smtClean="0">
              <a:latin typeface="Trebuchet MS" pitchFamily="34" charset="0"/>
            </a:endParaRPr>
          </a:p>
        </p:txBody>
      </p:sp>
      <p:sp>
        <p:nvSpPr>
          <p:cNvPr id="12" name="Скругленный прямоугольник 11"/>
          <p:cNvSpPr/>
          <p:nvPr/>
        </p:nvSpPr>
        <p:spPr bwMode="auto">
          <a:xfrm>
            <a:off x="5181600" y="1828800"/>
            <a:ext cx="3733800" cy="1524000"/>
          </a:xfrm>
          <a:prstGeom prst="roundRect">
            <a:avLst/>
          </a:prstGeom>
          <a:solidFill>
            <a:schemeClr val="accent5">
              <a:lumMod val="20000"/>
              <a:lumOff val="80000"/>
            </a:schemeClr>
          </a:solidFill>
          <a:ln w="9525" cap="flat" cmpd="sng" algn="ctr">
            <a:solidFill>
              <a:schemeClr val="accent5">
                <a:lumMod val="50000"/>
              </a:schemeClr>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algn="ctr"/>
            <a:r>
              <a:rPr lang="ru-RU" b="1" dirty="0" smtClean="0">
                <a:latin typeface="Trebuchet MS" pitchFamily="34" charset="0"/>
              </a:rPr>
              <a:t>не позднее чем за один день </a:t>
            </a:r>
          </a:p>
          <a:p>
            <a:pPr>
              <a:spcBef>
                <a:spcPts val="600"/>
              </a:spcBef>
            </a:pPr>
            <a:r>
              <a:rPr lang="ru-RU" sz="1600" dirty="0" smtClean="0">
                <a:latin typeface="Trebuchet MS" pitchFamily="34" charset="0"/>
              </a:rPr>
              <a:t>- до дня размещения в ЕИС извещения </a:t>
            </a:r>
          </a:p>
          <a:p>
            <a:r>
              <a:rPr lang="ru-RU" sz="1600" dirty="0" smtClean="0">
                <a:latin typeface="Trebuchet MS" pitchFamily="34" charset="0"/>
              </a:rPr>
              <a:t>- до дня заключения контракта </a:t>
            </a:r>
            <a:r>
              <a:rPr lang="ru-RU" sz="1200" dirty="0" smtClean="0">
                <a:latin typeface="Trebuchet MS" pitchFamily="34" charset="0"/>
              </a:rPr>
              <a:t>(если Закон 44-ФЗ не предусматривает извещение)</a:t>
            </a:r>
          </a:p>
        </p:txBody>
      </p:sp>
      <p:sp>
        <p:nvSpPr>
          <p:cNvPr id="13" name="Стрелка вправо 12"/>
          <p:cNvSpPr/>
          <p:nvPr/>
        </p:nvSpPr>
        <p:spPr bwMode="auto">
          <a:xfrm rot="1308166">
            <a:off x="3738674" y="2216989"/>
            <a:ext cx="1499906" cy="371044"/>
          </a:xfrm>
          <a:prstGeom prst="rightArrow">
            <a:avLst/>
          </a:prstGeom>
          <a:solidFill>
            <a:schemeClr val="accent2">
              <a:lumMod val="20000"/>
              <a:lumOff val="80000"/>
            </a:schemeClr>
          </a:solidFill>
          <a:ln w="9525" cap="flat" cmpd="sng" algn="ctr">
            <a:solidFill>
              <a:schemeClr val="accent2">
                <a:lumMod val="60000"/>
                <a:lumOff val="40000"/>
              </a:schemeClr>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87000"/>
              </a:lnSpc>
              <a:spcBef>
                <a:spcPct val="0"/>
              </a:spcBef>
              <a:spcAft>
                <a:spcPct val="0"/>
              </a:spcAft>
              <a:buClr>
                <a:srgbClr val="000000"/>
              </a:buClr>
              <a:buSzPct val="45000"/>
              <a:buFont typeface="StarSymbol" pitchFamily="2" charset="0"/>
              <a:buNone/>
              <a:tabLst/>
            </a:pPr>
            <a:endParaRPr kumimoji="0" lang="ru-RU" sz="1800" b="0" i="0" u="none" strike="noStrike" cap="none" normalizeH="0" baseline="2000" smtClean="0">
              <a:ln>
                <a:noFill/>
              </a:ln>
              <a:solidFill>
                <a:schemeClr val="bg1"/>
              </a:solidFill>
              <a:effectLst/>
              <a:latin typeface="Trebuchet MS" pitchFamily="34" charset="0"/>
            </a:endParaRPr>
          </a:p>
        </p:txBody>
      </p:sp>
      <p:sp>
        <p:nvSpPr>
          <p:cNvPr id="14" name="Стрелка вправо 13"/>
          <p:cNvSpPr/>
          <p:nvPr/>
        </p:nvSpPr>
        <p:spPr bwMode="auto">
          <a:xfrm rot="20506973">
            <a:off x="3728303" y="2963961"/>
            <a:ext cx="1492455" cy="388094"/>
          </a:xfrm>
          <a:prstGeom prst="rightArrow">
            <a:avLst>
              <a:gd name="adj1" fmla="val 50000"/>
              <a:gd name="adj2" fmla="val 41659"/>
            </a:avLst>
          </a:prstGeom>
          <a:solidFill>
            <a:schemeClr val="accent2">
              <a:lumMod val="20000"/>
              <a:lumOff val="80000"/>
            </a:schemeClr>
          </a:solidFill>
          <a:ln w="9525" cap="flat" cmpd="sng" algn="ctr">
            <a:solidFill>
              <a:schemeClr val="accent2">
                <a:lumMod val="60000"/>
                <a:lumOff val="40000"/>
              </a:schemeClr>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87000"/>
              </a:lnSpc>
              <a:spcBef>
                <a:spcPct val="0"/>
              </a:spcBef>
              <a:spcAft>
                <a:spcPct val="0"/>
              </a:spcAft>
              <a:buClr>
                <a:srgbClr val="000000"/>
              </a:buClr>
              <a:buSzPct val="45000"/>
              <a:buFont typeface="StarSymbol" pitchFamily="2" charset="0"/>
              <a:buNone/>
              <a:tabLst/>
            </a:pPr>
            <a:endParaRPr kumimoji="0" lang="ru-RU" sz="1800" b="0" i="0" u="none" strike="noStrike" cap="none" normalizeH="0" baseline="2000" smtClean="0">
              <a:ln>
                <a:noFill/>
              </a:ln>
              <a:solidFill>
                <a:schemeClr val="bg1"/>
              </a:solidFill>
              <a:effectLst/>
              <a:latin typeface="Trebuchet MS" pitchFamily="34" charset="0"/>
            </a:endParaRPr>
          </a:p>
        </p:txBody>
      </p:sp>
      <p:sp>
        <p:nvSpPr>
          <p:cNvPr id="6" name="Скругленный прямоугольник 5"/>
          <p:cNvSpPr/>
          <p:nvPr/>
        </p:nvSpPr>
        <p:spPr>
          <a:xfrm>
            <a:off x="228600" y="1524000"/>
            <a:ext cx="3733800" cy="1219200"/>
          </a:xfrm>
          <a:prstGeom prst="roundRect">
            <a:avLst/>
          </a:prstGeom>
          <a:solidFill>
            <a:schemeClr val="accent2">
              <a:lumMod val="20000"/>
              <a:lumOff val="8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500" dirty="0" smtClean="0">
                <a:solidFill>
                  <a:schemeClr val="tx1"/>
                </a:solidFill>
                <a:latin typeface="Trebuchet MS" pitchFamily="34" charset="0"/>
              </a:rPr>
              <a:t>Осуществление закупок по </a:t>
            </a:r>
            <a:r>
              <a:rPr lang="ru-RU" b="1" dirty="0" smtClean="0">
                <a:solidFill>
                  <a:schemeClr val="tx1"/>
                </a:solidFill>
                <a:latin typeface="Trebuchet MS" pitchFamily="34" charset="0"/>
              </a:rPr>
              <a:t>несостоявшимся процедурам </a:t>
            </a:r>
          </a:p>
          <a:p>
            <a:pPr algn="ctr">
              <a:spcBef>
                <a:spcPts val="600"/>
              </a:spcBef>
            </a:pPr>
            <a:r>
              <a:rPr lang="ru-RU" sz="1200" dirty="0" smtClean="0">
                <a:solidFill>
                  <a:schemeClr val="tx1"/>
                </a:solidFill>
                <a:latin typeface="Trebuchet MS" pitchFamily="34" charset="0"/>
              </a:rPr>
              <a:t>(ч. 2,4-6 ст.55, ч.4 ст.55.1, ч.4 ст.71, ч.4 ст.79, ч.2 ст.82,6, ч.19 ст.83, ч.27 ст.83.1 </a:t>
            </a:r>
          </a:p>
          <a:p>
            <a:pPr algn="ctr"/>
            <a:r>
              <a:rPr lang="ru-RU" sz="1200" dirty="0" smtClean="0">
                <a:solidFill>
                  <a:schemeClr val="tx1"/>
                </a:solidFill>
                <a:latin typeface="Trebuchet MS" pitchFamily="34" charset="0"/>
              </a:rPr>
              <a:t>Закона № 44-ФЗ)</a:t>
            </a:r>
            <a:endParaRPr lang="ru-RU" sz="1200" dirty="0">
              <a:solidFill>
                <a:schemeClr val="tx1"/>
              </a:solidFill>
              <a:latin typeface="Trebuchet MS" pitchFamily="34" charset="0"/>
            </a:endParaRPr>
          </a:p>
        </p:txBody>
      </p:sp>
      <p:sp>
        <p:nvSpPr>
          <p:cNvPr id="7" name="Скругленный прямоугольник 6"/>
          <p:cNvSpPr/>
          <p:nvPr/>
        </p:nvSpPr>
        <p:spPr>
          <a:xfrm>
            <a:off x="228600" y="2895600"/>
            <a:ext cx="3733800" cy="762000"/>
          </a:xfrm>
          <a:prstGeom prst="roundRect">
            <a:avLst/>
          </a:prstGeom>
          <a:solidFill>
            <a:schemeClr val="accent2">
              <a:lumMod val="20000"/>
              <a:lumOff val="8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500" dirty="0" smtClean="0">
                <a:solidFill>
                  <a:schemeClr val="tx1"/>
                </a:solidFill>
                <a:latin typeface="Trebuchet MS" pitchFamily="34" charset="0"/>
              </a:rPr>
              <a:t>Осуществление закупок </a:t>
            </a:r>
          </a:p>
          <a:p>
            <a:pPr algn="ctr"/>
            <a:r>
              <a:rPr lang="ru-RU" sz="1500" dirty="0" smtClean="0">
                <a:solidFill>
                  <a:schemeClr val="tx1"/>
                </a:solidFill>
                <a:latin typeface="Trebuchet MS" pitchFamily="34" charset="0"/>
              </a:rPr>
              <a:t>у </a:t>
            </a:r>
            <a:r>
              <a:rPr lang="ru-RU" b="1" dirty="0" smtClean="0">
                <a:solidFill>
                  <a:schemeClr val="tx1"/>
                </a:solidFill>
                <a:latin typeface="Trebuchet MS" pitchFamily="34" charset="0"/>
              </a:rPr>
              <a:t>ед. поставщика</a:t>
            </a:r>
          </a:p>
          <a:p>
            <a:pPr algn="ctr">
              <a:spcBef>
                <a:spcPts val="600"/>
              </a:spcBef>
            </a:pPr>
            <a:r>
              <a:rPr lang="ru-RU" sz="1200" dirty="0" smtClean="0">
                <a:solidFill>
                  <a:schemeClr val="tx1"/>
                </a:solidFill>
                <a:latin typeface="Trebuchet MS" pitchFamily="34" charset="0"/>
              </a:rPr>
              <a:t>(ч.1 ст.93 Закона № 44-ФЗ) </a:t>
            </a:r>
            <a:endParaRPr lang="ru-RU" sz="1200" dirty="0" smtClean="0">
              <a:solidFill>
                <a:schemeClr val="tx1"/>
              </a:solidFill>
              <a:latin typeface="Trebuchet MS" pitchFamily="34" charset="0"/>
              <a:hlinkClick r:id="rId3"/>
            </a:endParaRPr>
          </a:p>
        </p:txBody>
      </p:sp>
      <p:sp>
        <p:nvSpPr>
          <p:cNvPr id="16" name="Скругленный прямоугольник 15"/>
          <p:cNvSpPr/>
          <p:nvPr/>
        </p:nvSpPr>
        <p:spPr bwMode="auto">
          <a:xfrm>
            <a:off x="5029200" y="4038600"/>
            <a:ext cx="4038600" cy="1143000"/>
          </a:xfrm>
          <a:prstGeom prst="roundRect">
            <a:avLst/>
          </a:prstGeom>
          <a:solidFill>
            <a:schemeClr val="accent5">
              <a:lumMod val="20000"/>
              <a:lumOff val="80000"/>
            </a:schemeClr>
          </a:solidFill>
          <a:ln w="9525" cap="flat" cmpd="sng" algn="ctr">
            <a:solidFill>
              <a:schemeClr val="accent5">
                <a:lumMod val="50000"/>
              </a:schemeClr>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algn="ctr"/>
            <a:r>
              <a:rPr lang="ru-RU" b="1" dirty="0" smtClean="0">
                <a:latin typeface="Trebuchet MS" pitchFamily="34" charset="0"/>
              </a:rPr>
              <a:t>в день </a:t>
            </a:r>
          </a:p>
          <a:p>
            <a:pPr>
              <a:spcBef>
                <a:spcPts val="600"/>
              </a:spcBef>
            </a:pPr>
            <a:r>
              <a:rPr lang="ru-RU" sz="1500" dirty="0" smtClean="0">
                <a:latin typeface="Trebuchet MS" pitchFamily="34" charset="0"/>
              </a:rPr>
              <a:t>- направления запроса о предоставлении котировок УЗ</a:t>
            </a:r>
          </a:p>
          <a:p>
            <a:r>
              <a:rPr lang="ru-RU" sz="1500" dirty="0" smtClean="0">
                <a:latin typeface="Trebuchet MS" pitchFamily="34" charset="0"/>
              </a:rPr>
              <a:t>- заключения контракта</a:t>
            </a:r>
          </a:p>
          <a:p>
            <a:pPr algn="ctr"/>
            <a:endParaRPr lang="ru-RU" sz="900" dirty="0" smtClean="0">
              <a:latin typeface="Trebuchet MS" pitchFamily="34" charset="0"/>
            </a:endParaRPr>
          </a:p>
        </p:txBody>
      </p:sp>
      <p:sp>
        <p:nvSpPr>
          <p:cNvPr id="17" name="Стрелка вправо 16"/>
          <p:cNvSpPr/>
          <p:nvPr/>
        </p:nvSpPr>
        <p:spPr bwMode="auto">
          <a:xfrm>
            <a:off x="3657600" y="4419600"/>
            <a:ext cx="1371600" cy="348874"/>
          </a:xfrm>
          <a:prstGeom prst="rightArrow">
            <a:avLst/>
          </a:prstGeom>
          <a:solidFill>
            <a:schemeClr val="accent2">
              <a:lumMod val="20000"/>
              <a:lumOff val="80000"/>
            </a:schemeClr>
          </a:solidFill>
          <a:ln w="9525" cap="flat" cmpd="sng" algn="ctr">
            <a:solidFill>
              <a:schemeClr val="accent2">
                <a:lumMod val="60000"/>
                <a:lumOff val="40000"/>
              </a:schemeClr>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87000"/>
              </a:lnSpc>
              <a:spcBef>
                <a:spcPct val="0"/>
              </a:spcBef>
              <a:spcAft>
                <a:spcPct val="0"/>
              </a:spcAft>
              <a:buClr>
                <a:srgbClr val="000000"/>
              </a:buClr>
              <a:buSzPct val="45000"/>
              <a:buFont typeface="StarSymbol" pitchFamily="2" charset="0"/>
              <a:buNone/>
              <a:tabLst/>
            </a:pPr>
            <a:endParaRPr kumimoji="0" lang="ru-RU" sz="1800" b="0" i="0" u="none" strike="noStrike" cap="none" normalizeH="0" baseline="2000" smtClean="0">
              <a:ln>
                <a:noFill/>
              </a:ln>
              <a:solidFill>
                <a:schemeClr val="bg1"/>
              </a:solidFill>
              <a:effectLst/>
              <a:latin typeface="Trebuchet MS" pitchFamily="34" charset="0"/>
            </a:endParaRPr>
          </a:p>
        </p:txBody>
      </p:sp>
      <p:sp>
        <p:nvSpPr>
          <p:cNvPr id="18" name="Прямоугольник 17"/>
          <p:cNvSpPr/>
          <p:nvPr/>
        </p:nvSpPr>
        <p:spPr>
          <a:xfrm>
            <a:off x="228600" y="5486400"/>
            <a:ext cx="8686800" cy="1169551"/>
          </a:xfrm>
          <a:prstGeom prst="rect">
            <a:avLst/>
          </a:prstGeom>
        </p:spPr>
        <p:txBody>
          <a:bodyPr wrap="square">
            <a:spAutoFit/>
          </a:bodyPr>
          <a:lstStyle/>
          <a:p>
            <a:pPr algn="just"/>
            <a:r>
              <a:rPr lang="ru-RU" sz="1600" b="1" dirty="0" smtClean="0">
                <a:latin typeface="Trebuchet MS" pitchFamily="34" charset="0"/>
              </a:rPr>
              <a:t>Но не ранее, чем в ЕИС будут размещены внесенные в план-график изменения!!! </a:t>
            </a:r>
          </a:p>
          <a:p>
            <a:pPr algn="just"/>
            <a:endParaRPr lang="ru-RU" sz="1350" dirty="0" smtClean="0">
              <a:latin typeface="Trebuchet MS" pitchFamily="34" charset="0"/>
            </a:endParaRPr>
          </a:p>
          <a:p>
            <a:pPr algn="just"/>
            <a:r>
              <a:rPr lang="ru-RU" sz="1350" dirty="0" smtClean="0">
                <a:latin typeface="Trebuchet MS" pitchFamily="34" charset="0"/>
              </a:rPr>
              <a:t>Изменения, внесенные в план-график размещаются в течение 3 раб. дней (ч.15 ст.21 Закона № 44-ФЗ) </a:t>
            </a:r>
          </a:p>
          <a:p>
            <a:pPr algn="just"/>
            <a:r>
              <a:rPr lang="ru-RU" sz="1350" b="1" dirty="0" smtClean="0">
                <a:solidFill>
                  <a:srgbClr val="0000FF"/>
                </a:solidFill>
                <a:latin typeface="Trebuchet MS" pitchFamily="34" charset="0"/>
              </a:rPr>
              <a:t>Основание: часть 14 статьи 21 Закона № 44-ФЗ,</a:t>
            </a:r>
          </a:p>
          <a:p>
            <a:pPr algn="just"/>
            <a:r>
              <a:rPr lang="ru-RU" sz="1350" b="1" dirty="0" smtClean="0">
                <a:solidFill>
                  <a:srgbClr val="0000FF"/>
                </a:solidFill>
                <a:latin typeface="Trebuchet MS" pitchFamily="34" charset="0"/>
              </a:rPr>
              <a:t>ПП РФ от 05.06.2015 № 554 (в редакции ПП РФ от </a:t>
            </a:r>
            <a:r>
              <a:rPr lang="en-US" sz="1350" b="1" dirty="0" smtClean="0">
                <a:solidFill>
                  <a:srgbClr val="0000FF"/>
                </a:solidFill>
                <a:latin typeface="Trebuchet MS" pitchFamily="34" charset="0"/>
              </a:rPr>
              <a:t>16.08.2018 </a:t>
            </a:r>
            <a:r>
              <a:rPr lang="ru-RU" sz="1350" b="1" dirty="0" smtClean="0">
                <a:solidFill>
                  <a:srgbClr val="0000FF"/>
                </a:solidFill>
                <a:latin typeface="Trebuchet MS" pitchFamily="34" charset="0"/>
              </a:rPr>
              <a:t>№ 952).</a:t>
            </a:r>
          </a:p>
        </p:txBody>
      </p:sp>
      <p:sp>
        <p:nvSpPr>
          <p:cNvPr id="8" name="Скругленный прямоугольник 7"/>
          <p:cNvSpPr/>
          <p:nvPr/>
        </p:nvSpPr>
        <p:spPr>
          <a:xfrm>
            <a:off x="228600" y="3810000"/>
            <a:ext cx="3657600" cy="1447800"/>
          </a:xfrm>
          <a:prstGeom prst="roundRect">
            <a:avLst/>
          </a:prstGeom>
          <a:solidFill>
            <a:schemeClr val="accent2">
              <a:lumMod val="20000"/>
              <a:lumOff val="8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dirty="0" smtClean="0">
                <a:solidFill>
                  <a:schemeClr val="tx1"/>
                </a:solidFill>
                <a:latin typeface="Trebuchet MS" pitchFamily="34" charset="0"/>
              </a:rPr>
              <a:t>Осуществление закупок</a:t>
            </a:r>
          </a:p>
          <a:p>
            <a:pPr algn="ctr"/>
            <a:r>
              <a:rPr lang="ru-RU" sz="1400" dirty="0" smtClean="0">
                <a:solidFill>
                  <a:schemeClr val="tx1"/>
                </a:solidFill>
                <a:latin typeface="Trebuchet MS" pitchFamily="34" charset="0"/>
              </a:rPr>
              <a:t>- путем проведения </a:t>
            </a:r>
            <a:r>
              <a:rPr lang="ru-RU" sz="1600" b="1" dirty="0" smtClean="0">
                <a:solidFill>
                  <a:schemeClr val="tx1"/>
                </a:solidFill>
                <a:latin typeface="Trebuchet MS" pitchFamily="34" charset="0"/>
              </a:rPr>
              <a:t>запроса котировок </a:t>
            </a:r>
            <a:r>
              <a:rPr lang="ru-RU" sz="1400" dirty="0" smtClean="0">
                <a:solidFill>
                  <a:schemeClr val="tx1"/>
                </a:solidFill>
                <a:latin typeface="Trebuchet MS" pitchFamily="34" charset="0"/>
              </a:rPr>
              <a:t>в соответствии со </a:t>
            </a:r>
            <a:r>
              <a:rPr lang="ru-RU" sz="1600" b="1" dirty="0" smtClean="0">
                <a:solidFill>
                  <a:schemeClr val="tx1"/>
                </a:solidFill>
                <a:latin typeface="Trebuchet MS" pitchFamily="34" charset="0"/>
              </a:rPr>
              <a:t>ст.82 </a:t>
            </a:r>
            <a:r>
              <a:rPr lang="ru-RU" sz="1400" dirty="0" smtClean="0">
                <a:solidFill>
                  <a:schemeClr val="tx1"/>
                </a:solidFill>
                <a:latin typeface="Trebuchet MS" pitchFamily="34" charset="0"/>
              </a:rPr>
              <a:t>Закона № 44-ФЗ </a:t>
            </a:r>
          </a:p>
          <a:p>
            <a:pPr algn="ctr"/>
            <a:r>
              <a:rPr lang="ru-RU" sz="1400" dirty="0" smtClean="0">
                <a:solidFill>
                  <a:schemeClr val="tx1"/>
                </a:solidFill>
                <a:latin typeface="Trebuchet MS" pitchFamily="34" charset="0"/>
              </a:rPr>
              <a:t>- у </a:t>
            </a:r>
            <a:r>
              <a:rPr lang="ru-RU" sz="1600" b="1" dirty="0" smtClean="0">
                <a:solidFill>
                  <a:schemeClr val="tx1"/>
                </a:solidFill>
                <a:latin typeface="Trebuchet MS" pitchFamily="34" charset="0"/>
              </a:rPr>
              <a:t>ед. поставщика </a:t>
            </a:r>
            <a:r>
              <a:rPr lang="ru-RU" sz="1400" dirty="0" smtClean="0">
                <a:solidFill>
                  <a:schemeClr val="tx1"/>
                </a:solidFill>
                <a:latin typeface="Trebuchet MS" pitchFamily="34" charset="0"/>
              </a:rPr>
              <a:t>в соответствии с </a:t>
            </a:r>
            <a:r>
              <a:rPr lang="ru-RU" sz="1600" b="1" dirty="0" smtClean="0">
                <a:solidFill>
                  <a:schemeClr val="tx1"/>
                </a:solidFill>
                <a:latin typeface="Trebuchet MS" pitchFamily="34" charset="0"/>
              </a:rPr>
              <a:t>п.9 ч.1 ст.93</a:t>
            </a:r>
            <a:r>
              <a:rPr lang="ru-RU" sz="1600" dirty="0" smtClean="0">
                <a:solidFill>
                  <a:schemeClr val="tx1"/>
                </a:solidFill>
                <a:latin typeface="Trebuchet MS" pitchFamily="34" charset="0"/>
              </a:rPr>
              <a:t> </a:t>
            </a:r>
            <a:r>
              <a:rPr lang="ru-RU" sz="1400" dirty="0" smtClean="0">
                <a:solidFill>
                  <a:schemeClr val="tx1"/>
                </a:solidFill>
                <a:latin typeface="Trebuchet MS" pitchFamily="34" charset="0"/>
              </a:rPr>
              <a:t>Закона № 44-ФЗ</a:t>
            </a:r>
            <a:endParaRPr lang="ru-RU" sz="1400" dirty="0">
              <a:solidFill>
                <a:schemeClr val="tx1"/>
              </a:solidFill>
              <a:latin typeface="Trebuchet MS" pitchFamily="34" charset="0"/>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кругленный прямоугольник 2"/>
          <p:cNvSpPr/>
          <p:nvPr/>
        </p:nvSpPr>
        <p:spPr bwMode="auto">
          <a:xfrm>
            <a:off x="90719" y="1219201"/>
            <a:ext cx="2957281" cy="1900168"/>
          </a:xfrm>
          <a:prstGeom prst="roundRect">
            <a:avLst/>
          </a:prstGeom>
          <a:solidFill>
            <a:srgbClr val="99FFCC"/>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82945" tIns="41473" rIns="82945" bIns="41473" numCol="1" rtlCol="0" anchor="t" anchorCtr="0" compatLnSpc="1">
            <a:prstTxWarp prst="textNoShape">
              <a:avLst/>
            </a:prstTxWarp>
          </a:bodyPr>
          <a:lstStyle/>
          <a:p>
            <a:pPr algn="ctr"/>
            <a:r>
              <a:rPr lang="ru-RU" sz="1200" dirty="0" smtClean="0">
                <a:latin typeface="Trebuchet MS" pitchFamily="34" charset="0"/>
                <a:cs typeface="Times New Roman" pitchFamily="18" charset="0"/>
              </a:rPr>
              <a:t>Правила определения требований к отдельным видам товаров, работ, услуг (в том числе предельных цен товаров, работ, услуг)</a:t>
            </a:r>
          </a:p>
          <a:p>
            <a:pPr algn="ctr"/>
            <a:r>
              <a:rPr lang="ru-RU" sz="1400" b="1" dirty="0" smtClean="0">
                <a:latin typeface="Trebuchet MS" pitchFamily="34" charset="0"/>
                <a:cs typeface="Times New Roman" pitchFamily="18" charset="0"/>
              </a:rPr>
              <a:t>Постановление Правительства Кировской области </a:t>
            </a:r>
          </a:p>
          <a:p>
            <a:pPr algn="ctr"/>
            <a:r>
              <a:rPr lang="ru-RU" sz="1400" b="1" dirty="0" smtClean="0">
                <a:latin typeface="Trebuchet MS" pitchFamily="34" charset="0"/>
                <a:cs typeface="Times New Roman" pitchFamily="18" charset="0"/>
              </a:rPr>
              <a:t>от 30.12.2015 № 77/893</a:t>
            </a:r>
          </a:p>
          <a:p>
            <a:endParaRPr lang="ru-RU" sz="1300" dirty="0" smtClean="0">
              <a:latin typeface="Times New Roman" pitchFamily="18" charset="0"/>
              <a:cs typeface="Times New Roman" pitchFamily="18" charset="0"/>
            </a:endParaRPr>
          </a:p>
          <a:p>
            <a:pPr defTabSz="407526" fontAlgn="base" hangingPunct="0">
              <a:lnSpc>
                <a:spcPct val="87000"/>
              </a:lnSpc>
              <a:spcBef>
                <a:spcPct val="0"/>
              </a:spcBef>
              <a:spcAft>
                <a:spcPct val="0"/>
              </a:spcAft>
              <a:buClr>
                <a:srgbClr val="000000"/>
              </a:buClr>
              <a:buSzPct val="45000"/>
            </a:pPr>
            <a:endParaRPr lang="ru-RU" sz="1300" dirty="0" smtClean="0">
              <a:latin typeface="Times New Roman" pitchFamily="18" charset="0"/>
              <a:cs typeface="Times New Roman" pitchFamily="18" charset="0"/>
            </a:endParaRPr>
          </a:p>
        </p:txBody>
      </p:sp>
      <p:sp>
        <p:nvSpPr>
          <p:cNvPr id="4" name="Скругленный прямоугольник 3"/>
          <p:cNvSpPr/>
          <p:nvPr/>
        </p:nvSpPr>
        <p:spPr bwMode="auto">
          <a:xfrm>
            <a:off x="6248400" y="1219201"/>
            <a:ext cx="2859600" cy="1865604"/>
          </a:xfrm>
          <a:prstGeom prst="roundRect">
            <a:avLst/>
          </a:prstGeom>
          <a:solidFill>
            <a:srgbClr val="99FFCC"/>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82945" tIns="41473" rIns="82945" bIns="41473" numCol="1" rtlCol="0" anchor="ctr" anchorCtr="0" compatLnSpc="1">
            <a:prstTxWarp prst="textNoShape">
              <a:avLst/>
            </a:prstTxWarp>
          </a:bodyPr>
          <a:lstStyle/>
          <a:p>
            <a:pPr algn="ctr"/>
            <a:r>
              <a:rPr lang="ru-RU" sz="1400" dirty="0" smtClean="0"/>
              <a:t> </a:t>
            </a:r>
            <a:r>
              <a:rPr lang="ru-RU" sz="1200" dirty="0" smtClean="0">
                <a:latin typeface="Trebuchet MS" pitchFamily="34" charset="0"/>
                <a:cs typeface="Times New Roman" pitchFamily="18" charset="0"/>
              </a:rPr>
              <a:t>Правила определения нормативных затрат</a:t>
            </a:r>
          </a:p>
          <a:p>
            <a:pPr algn="ctr"/>
            <a:r>
              <a:rPr lang="ru-RU" sz="1400" b="1" dirty="0" smtClean="0">
                <a:latin typeface="Trebuchet MS" pitchFamily="34" charset="0"/>
                <a:cs typeface="Times New Roman" pitchFamily="18" charset="0"/>
              </a:rPr>
              <a:t>Постановление Правительства Кировской области </a:t>
            </a:r>
          </a:p>
          <a:p>
            <a:pPr algn="ctr"/>
            <a:r>
              <a:rPr lang="ru-RU" sz="1400" b="1" dirty="0" smtClean="0">
                <a:latin typeface="Trebuchet MS" pitchFamily="34" charset="0"/>
                <a:cs typeface="Times New Roman" pitchFamily="18" charset="0"/>
              </a:rPr>
              <a:t>от 30.12.2014 № 19/278</a:t>
            </a:r>
          </a:p>
          <a:p>
            <a:pPr algn="ctr"/>
            <a:r>
              <a:rPr lang="ru-RU" sz="1200" dirty="0" smtClean="0">
                <a:solidFill>
                  <a:srgbClr val="FF0000"/>
                </a:solidFill>
                <a:latin typeface="Trebuchet MS" pitchFamily="34" charset="0"/>
                <a:ea typeface="Times New Roman" pitchFamily="18" charset="0"/>
                <a:cs typeface="Times New Roman" pitchFamily="18" charset="0"/>
              </a:rPr>
              <a:t>(подготовлен проект ПП КО </a:t>
            </a:r>
          </a:p>
          <a:p>
            <a:pPr algn="ctr"/>
            <a:r>
              <a:rPr lang="ru-RU" sz="1200" dirty="0" smtClean="0">
                <a:solidFill>
                  <a:srgbClr val="FF0000"/>
                </a:solidFill>
                <a:latin typeface="Trebuchet MS" pitchFamily="34" charset="0"/>
                <a:ea typeface="Times New Roman" pitchFamily="18" charset="0"/>
                <a:cs typeface="Times New Roman" pitchFamily="18" charset="0"/>
              </a:rPr>
              <a:t>по внесению изменений)</a:t>
            </a:r>
            <a:endParaRPr lang="ru-RU" sz="1200" dirty="0" smtClean="0">
              <a:solidFill>
                <a:srgbClr val="FF0000"/>
              </a:solidFill>
              <a:latin typeface="Trebuchet MS" pitchFamily="34" charset="0"/>
              <a:cs typeface="Times New Roman" pitchFamily="18" charset="0"/>
            </a:endParaRPr>
          </a:p>
        </p:txBody>
      </p:sp>
      <p:sp>
        <p:nvSpPr>
          <p:cNvPr id="5" name="Скругленный прямоугольник 4"/>
          <p:cNvSpPr/>
          <p:nvPr/>
        </p:nvSpPr>
        <p:spPr bwMode="auto">
          <a:xfrm>
            <a:off x="3124200" y="1219200"/>
            <a:ext cx="3047999" cy="1891527"/>
          </a:xfrm>
          <a:prstGeom prst="roundRect">
            <a:avLst/>
          </a:prstGeom>
          <a:solidFill>
            <a:srgbClr val="99FFCC"/>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82945" tIns="41473" rIns="82945" bIns="41473" numCol="1" rtlCol="0" anchor="t" anchorCtr="0" compatLnSpc="1">
            <a:prstTxWarp prst="textNoShape">
              <a:avLst/>
            </a:prstTxWarp>
          </a:bodyPr>
          <a:lstStyle/>
          <a:p>
            <a:pPr algn="ctr"/>
            <a:r>
              <a:rPr lang="ru-RU" sz="1200" dirty="0" smtClean="0">
                <a:latin typeface="Trebuchet MS" pitchFamily="34" charset="0"/>
                <a:cs typeface="Times New Roman" pitchFamily="18" charset="0"/>
              </a:rPr>
              <a:t>Требования к порядку разработки и принятия правовых актов о нормировании, содержанию и обеспечению их исполнения</a:t>
            </a:r>
          </a:p>
          <a:p>
            <a:pPr algn="ctr"/>
            <a:r>
              <a:rPr lang="ru-RU" sz="1400" b="1" dirty="0" smtClean="0">
                <a:latin typeface="Trebuchet MS" pitchFamily="34" charset="0"/>
                <a:cs typeface="Times New Roman" pitchFamily="18" charset="0"/>
              </a:rPr>
              <a:t>Постановление Правительства Кировской области </a:t>
            </a:r>
          </a:p>
          <a:p>
            <a:pPr algn="ctr"/>
            <a:r>
              <a:rPr lang="ru-RU" sz="1400" b="1" dirty="0" smtClean="0">
                <a:latin typeface="Trebuchet MS" pitchFamily="34" charset="0"/>
                <a:cs typeface="Times New Roman" pitchFamily="18" charset="0"/>
              </a:rPr>
              <a:t>от 22.12.2015 № 75/850</a:t>
            </a:r>
          </a:p>
          <a:p>
            <a:pPr algn="ctr"/>
            <a:r>
              <a:rPr lang="ru-RU" sz="1200" dirty="0" smtClean="0">
                <a:solidFill>
                  <a:srgbClr val="FF0000"/>
                </a:solidFill>
                <a:latin typeface="Trebuchet MS" pitchFamily="34" charset="0"/>
                <a:ea typeface="Times New Roman" pitchFamily="18" charset="0"/>
                <a:cs typeface="Times New Roman" pitchFamily="18" charset="0"/>
              </a:rPr>
              <a:t>(подготовлен проект ПП КО по внесению изменений)</a:t>
            </a:r>
            <a:endParaRPr lang="ru-RU" sz="1200" dirty="0" smtClean="0">
              <a:solidFill>
                <a:srgbClr val="FF0000"/>
              </a:solidFill>
              <a:latin typeface="Trebuchet MS" pitchFamily="34" charset="0"/>
              <a:cs typeface="Times New Roman" pitchFamily="18" charset="0"/>
            </a:endParaRPr>
          </a:p>
          <a:p>
            <a:endParaRPr lang="ru-RU" sz="1200" dirty="0" smtClean="0">
              <a:latin typeface="Trebuchet MS" pitchFamily="34" charset="0"/>
              <a:cs typeface="Times New Roman" pitchFamily="18" charset="0"/>
            </a:endParaRPr>
          </a:p>
          <a:p>
            <a:pPr defTabSz="407526" fontAlgn="base" hangingPunct="0">
              <a:lnSpc>
                <a:spcPct val="87000"/>
              </a:lnSpc>
              <a:spcBef>
                <a:spcPct val="0"/>
              </a:spcBef>
              <a:spcAft>
                <a:spcPct val="0"/>
              </a:spcAft>
              <a:buClr>
                <a:srgbClr val="000000"/>
              </a:buClr>
              <a:buSzPct val="45000"/>
            </a:pPr>
            <a:endParaRPr lang="ru-RU" sz="1200" dirty="0" smtClean="0">
              <a:latin typeface="Trebuchet MS" pitchFamily="34" charset="0"/>
              <a:cs typeface="Times New Roman" pitchFamily="18" charset="0"/>
            </a:endParaRPr>
          </a:p>
        </p:txBody>
      </p:sp>
      <p:sp>
        <p:nvSpPr>
          <p:cNvPr id="6" name="Скругленный прямоугольник 5"/>
          <p:cNvSpPr/>
          <p:nvPr/>
        </p:nvSpPr>
        <p:spPr bwMode="auto">
          <a:xfrm>
            <a:off x="0" y="4038600"/>
            <a:ext cx="2946241" cy="1676400"/>
          </a:xfrm>
          <a:prstGeom prst="roundRect">
            <a:avLst/>
          </a:prstGeom>
          <a:solidFill>
            <a:schemeClr val="accent3">
              <a:lumMod val="40000"/>
              <a:lumOff val="60000"/>
            </a:schemeClr>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82945" tIns="41473" rIns="82945" bIns="41473" numCol="1" rtlCol="0" anchor="t" anchorCtr="0" compatLnSpc="1">
            <a:prstTxWarp prst="textNoShape">
              <a:avLst/>
            </a:prstTxWarp>
          </a:bodyPr>
          <a:lstStyle/>
          <a:p>
            <a:pPr algn="ctr"/>
            <a:r>
              <a:rPr lang="ru-RU" sz="1300" dirty="0" smtClean="0">
                <a:latin typeface="Trebuchet MS" pitchFamily="34" charset="0"/>
                <a:cs typeface="Times New Roman" pitchFamily="18" charset="0"/>
              </a:rPr>
              <a:t>Требования к отдельным видам товаров, работ, услуг (в том числе предельные цены товаров, работ, услуг), закупаемым госорганами, подведомственными КУ, БУ и УП</a:t>
            </a:r>
          </a:p>
          <a:p>
            <a:pPr algn="ctr"/>
            <a:r>
              <a:rPr lang="ru-RU" sz="1300" b="1" dirty="0" smtClean="0">
                <a:latin typeface="Times New Roman" pitchFamily="18" charset="0"/>
                <a:cs typeface="Times New Roman" pitchFamily="18" charset="0"/>
              </a:rPr>
              <a:t>Правовой </a:t>
            </a:r>
            <a:r>
              <a:rPr lang="ru-RU" sz="1300" b="1" dirty="0" smtClean="0">
                <a:latin typeface="Times New Roman" pitchFamily="18" charset="0"/>
                <a:cs typeface="Times New Roman" pitchFamily="18" charset="0"/>
              </a:rPr>
              <a:t>акт ГРБС</a:t>
            </a:r>
          </a:p>
          <a:p>
            <a:endParaRPr lang="ru-RU" sz="1300" dirty="0" smtClean="0">
              <a:latin typeface="Times New Roman" pitchFamily="18" charset="0"/>
              <a:cs typeface="Times New Roman" pitchFamily="18" charset="0"/>
            </a:endParaRPr>
          </a:p>
          <a:p>
            <a:pPr defTabSz="407526" fontAlgn="base" hangingPunct="0">
              <a:lnSpc>
                <a:spcPct val="87000"/>
              </a:lnSpc>
              <a:spcBef>
                <a:spcPct val="0"/>
              </a:spcBef>
              <a:spcAft>
                <a:spcPct val="0"/>
              </a:spcAft>
              <a:buClr>
                <a:srgbClr val="000000"/>
              </a:buClr>
              <a:buSzPct val="45000"/>
            </a:pPr>
            <a:endParaRPr lang="ru-RU" sz="1300" dirty="0" smtClean="0">
              <a:latin typeface="Times New Roman" pitchFamily="18" charset="0"/>
              <a:cs typeface="Times New Roman" pitchFamily="18" charset="0"/>
            </a:endParaRPr>
          </a:p>
        </p:txBody>
      </p:sp>
      <p:sp>
        <p:nvSpPr>
          <p:cNvPr id="7" name="Скругленный прямоугольник 6"/>
          <p:cNvSpPr/>
          <p:nvPr/>
        </p:nvSpPr>
        <p:spPr bwMode="auto">
          <a:xfrm>
            <a:off x="6170399" y="4061226"/>
            <a:ext cx="2946241" cy="1287496"/>
          </a:xfrm>
          <a:prstGeom prst="roundRect">
            <a:avLst/>
          </a:prstGeom>
          <a:solidFill>
            <a:schemeClr val="accent3">
              <a:lumMod val="40000"/>
              <a:lumOff val="60000"/>
            </a:schemeClr>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82945" tIns="41473" rIns="82945" bIns="41473" numCol="1" rtlCol="0" anchor="ctr" anchorCtr="0" compatLnSpc="1">
            <a:prstTxWarp prst="textNoShape">
              <a:avLst/>
            </a:prstTxWarp>
          </a:bodyPr>
          <a:lstStyle/>
          <a:p>
            <a:pPr algn="ctr"/>
            <a:endParaRPr lang="ru-RU" sz="1300" dirty="0" smtClean="0">
              <a:latin typeface="Trebuchet MS" pitchFamily="34" charset="0"/>
              <a:cs typeface="Times New Roman" pitchFamily="18" charset="0"/>
            </a:endParaRPr>
          </a:p>
          <a:p>
            <a:pPr algn="ctr"/>
            <a:r>
              <a:rPr lang="ru-RU" sz="1300" dirty="0" smtClean="0">
                <a:latin typeface="Trebuchet MS" pitchFamily="34" charset="0"/>
                <a:cs typeface="Times New Roman" pitchFamily="18" charset="0"/>
              </a:rPr>
              <a:t>Нормативные затраты на обеспечение функций госорганов (включая подведомственные КУ)</a:t>
            </a:r>
          </a:p>
          <a:p>
            <a:pPr algn="ctr"/>
            <a:endParaRPr lang="ru-RU" sz="1300" dirty="0" smtClean="0">
              <a:latin typeface="Trebuchet MS" pitchFamily="34" charset="0"/>
              <a:cs typeface="Times New Roman" pitchFamily="18" charset="0"/>
            </a:endParaRPr>
          </a:p>
          <a:p>
            <a:pPr algn="ctr"/>
            <a:r>
              <a:rPr lang="ru-RU" sz="1300" b="1" dirty="0" smtClean="0">
                <a:latin typeface="Trebuchet MS" pitchFamily="34" charset="0"/>
                <a:cs typeface="Times New Roman" pitchFamily="18" charset="0"/>
              </a:rPr>
              <a:t>Правовой акт ГРБС</a:t>
            </a:r>
            <a:endParaRPr lang="ru-RU" sz="1300" dirty="0" smtClean="0">
              <a:latin typeface="Trebuchet MS" pitchFamily="34" charset="0"/>
              <a:cs typeface="Times New Roman" pitchFamily="18" charset="0"/>
            </a:endParaRPr>
          </a:p>
          <a:p>
            <a:pPr defTabSz="407526" fontAlgn="base" hangingPunct="0">
              <a:lnSpc>
                <a:spcPct val="87000"/>
              </a:lnSpc>
              <a:spcBef>
                <a:spcPct val="0"/>
              </a:spcBef>
              <a:spcAft>
                <a:spcPct val="0"/>
              </a:spcAft>
              <a:buClr>
                <a:srgbClr val="000000"/>
              </a:buClr>
              <a:buSzPct val="45000"/>
            </a:pPr>
            <a:endParaRPr lang="ru-RU" sz="1300" dirty="0" smtClean="0">
              <a:latin typeface="Times New Roman" pitchFamily="18" charset="0"/>
              <a:cs typeface="Times New Roman" pitchFamily="18" charset="0"/>
            </a:endParaRPr>
          </a:p>
        </p:txBody>
      </p:sp>
      <p:sp>
        <p:nvSpPr>
          <p:cNvPr id="8" name="Овал 7"/>
          <p:cNvSpPr/>
          <p:nvPr/>
        </p:nvSpPr>
        <p:spPr bwMode="auto">
          <a:xfrm>
            <a:off x="3356640" y="3352671"/>
            <a:ext cx="2592000" cy="1684977"/>
          </a:xfrm>
          <a:prstGeom prst="ellipse">
            <a:avLst/>
          </a:prstGeom>
          <a:solidFill>
            <a:schemeClr val="accent2">
              <a:lumMod val="40000"/>
              <a:lumOff val="60000"/>
            </a:schemeClr>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82945" tIns="41473" rIns="82945" bIns="41473" numCol="1" rtlCol="0" anchor="t" anchorCtr="0" compatLnSpc="1">
            <a:prstTxWarp prst="textNoShape">
              <a:avLst/>
            </a:prstTxWarp>
          </a:bodyPr>
          <a:lstStyle/>
          <a:p>
            <a:pPr algn="ctr"/>
            <a:r>
              <a:rPr lang="ru-RU" sz="1200" dirty="0" smtClean="0">
                <a:latin typeface="Trebuchet MS" pitchFamily="34" charset="0"/>
                <a:cs typeface="Times New Roman" pitchFamily="18" charset="0"/>
              </a:rPr>
              <a:t>ГРБС принимают правовые акты </a:t>
            </a:r>
          </a:p>
          <a:p>
            <a:pPr algn="ctr"/>
            <a:r>
              <a:rPr lang="ru-RU" sz="1200" dirty="0" smtClean="0">
                <a:solidFill>
                  <a:srgbClr val="FF0000"/>
                </a:solidFill>
                <a:latin typeface="Trebuchet MS" pitchFamily="34" charset="0"/>
                <a:cs typeface="Times New Roman" pitchFamily="18" charset="0"/>
              </a:rPr>
              <a:t>до 1 июля текущего финансового года</a:t>
            </a:r>
          </a:p>
          <a:p>
            <a:pPr algn="ctr"/>
            <a:r>
              <a:rPr lang="ru-RU" sz="1200" dirty="0" smtClean="0">
                <a:solidFill>
                  <a:srgbClr val="FF0000"/>
                </a:solidFill>
                <a:latin typeface="Trebuchet MS" pitchFamily="34" charset="0"/>
              </a:rPr>
              <a:t> </a:t>
            </a:r>
            <a:r>
              <a:rPr lang="ru-RU" sz="1200" dirty="0" smtClean="0">
                <a:solidFill>
                  <a:srgbClr val="FF0000"/>
                </a:solidFill>
                <a:latin typeface="Trebuchet MS" pitchFamily="34" charset="0"/>
                <a:cs typeface="Times New Roman" pitchFamily="18" charset="0"/>
              </a:rPr>
              <a:t>или пересматривают ранее принятые</a:t>
            </a:r>
            <a:endParaRPr lang="ru-RU" sz="1200" dirty="0" smtClean="0">
              <a:solidFill>
                <a:srgbClr val="FF0000"/>
              </a:solidFill>
              <a:latin typeface="Trebuchet MS" pitchFamily="34" charset="0"/>
              <a:cs typeface="Times New Roman" pitchFamily="18" charset="0"/>
              <a:hlinkClick r:id="rId2"/>
            </a:endParaRPr>
          </a:p>
          <a:p>
            <a:pPr algn="ctr"/>
            <a:endParaRPr lang="ru-RU" sz="1200" dirty="0" smtClean="0">
              <a:latin typeface="Trebuchet MS" pitchFamily="34" charset="0"/>
              <a:cs typeface="Times New Roman" pitchFamily="18" charset="0"/>
            </a:endParaRPr>
          </a:p>
        </p:txBody>
      </p:sp>
      <p:cxnSp>
        <p:nvCxnSpPr>
          <p:cNvPr id="10" name="Прямая со стрелкой 9"/>
          <p:cNvCxnSpPr/>
          <p:nvPr/>
        </p:nvCxnSpPr>
        <p:spPr bwMode="auto">
          <a:xfrm>
            <a:off x="7643519" y="3084804"/>
            <a:ext cx="0" cy="976422"/>
          </a:xfrm>
          <a:prstGeom prst="straightConnector1">
            <a:avLst/>
          </a:prstGeom>
          <a:solidFill>
            <a:srgbClr val="00B8FF"/>
          </a:solidFill>
          <a:ln w="38100" cap="flat" cmpd="sng" algn="ctr">
            <a:solidFill>
              <a:schemeClr val="tx1"/>
            </a:solidFill>
            <a:prstDash val="solid"/>
            <a:round/>
            <a:headEnd type="none" w="med" len="med"/>
            <a:tailEnd type="arrow"/>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12" name="Прямая со стрелкой 11"/>
          <p:cNvCxnSpPr/>
          <p:nvPr/>
        </p:nvCxnSpPr>
        <p:spPr bwMode="auto">
          <a:xfrm>
            <a:off x="1572479" y="3119368"/>
            <a:ext cx="0" cy="902974"/>
          </a:xfrm>
          <a:prstGeom prst="straightConnector1">
            <a:avLst/>
          </a:prstGeom>
          <a:solidFill>
            <a:srgbClr val="00B8FF"/>
          </a:solidFill>
          <a:ln w="38100" cap="flat" cmpd="sng" algn="ctr">
            <a:solidFill>
              <a:schemeClr val="tx1"/>
            </a:solidFill>
            <a:prstDash val="solid"/>
            <a:round/>
            <a:headEnd type="none" w="med" len="med"/>
            <a:tailEnd type="arrow"/>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16" name="Прямая со стрелкой 15"/>
          <p:cNvCxnSpPr/>
          <p:nvPr/>
        </p:nvCxnSpPr>
        <p:spPr bwMode="auto">
          <a:xfrm>
            <a:off x="4652640" y="3110727"/>
            <a:ext cx="0" cy="241944"/>
          </a:xfrm>
          <a:prstGeom prst="straightConnector1">
            <a:avLst/>
          </a:prstGeom>
          <a:solidFill>
            <a:srgbClr val="00B8FF"/>
          </a:solidFill>
          <a:ln w="38100" cap="flat" cmpd="sng" algn="ctr">
            <a:solidFill>
              <a:schemeClr val="tx1"/>
            </a:solidFill>
            <a:prstDash val="solid"/>
            <a:round/>
            <a:headEnd type="none" w="med" len="med"/>
            <a:tailEnd type="arrow"/>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20" name="Прямая со стрелкой 19"/>
          <p:cNvCxnSpPr>
            <a:stCxn id="8" idx="2"/>
            <a:endCxn id="6" idx="3"/>
          </p:cNvCxnSpPr>
          <p:nvPr/>
        </p:nvCxnSpPr>
        <p:spPr bwMode="auto">
          <a:xfrm rot="10800000" flipV="1">
            <a:off x="2946242" y="4195160"/>
            <a:ext cx="410399" cy="681640"/>
          </a:xfrm>
          <a:prstGeom prst="straightConnector1">
            <a:avLst/>
          </a:prstGeom>
          <a:solidFill>
            <a:srgbClr val="00B8FF"/>
          </a:solidFill>
          <a:ln w="38100" cap="flat" cmpd="sng" algn="ctr">
            <a:solidFill>
              <a:schemeClr val="tx1"/>
            </a:solidFill>
            <a:prstDash val="solid"/>
            <a:round/>
            <a:headEnd type="none" w="med" len="med"/>
            <a:tailEnd type="arrow"/>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22" name="Прямая со стрелкой 21"/>
          <p:cNvCxnSpPr>
            <a:stCxn id="8" idx="6"/>
            <a:endCxn id="7" idx="1"/>
          </p:cNvCxnSpPr>
          <p:nvPr/>
        </p:nvCxnSpPr>
        <p:spPr bwMode="auto">
          <a:xfrm>
            <a:off x="5948640" y="4195160"/>
            <a:ext cx="221759" cy="509814"/>
          </a:xfrm>
          <a:prstGeom prst="straightConnector1">
            <a:avLst/>
          </a:prstGeom>
          <a:solidFill>
            <a:srgbClr val="00B8FF"/>
          </a:solidFill>
          <a:ln w="38100" cap="flat" cmpd="sng" algn="ctr">
            <a:solidFill>
              <a:schemeClr val="tx1"/>
            </a:solidFill>
            <a:prstDash val="solid"/>
            <a:round/>
            <a:headEnd type="none" w="med" len="med"/>
            <a:tailEnd type="arrow"/>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sp>
        <p:nvSpPr>
          <p:cNvPr id="14" name="Овал 13"/>
          <p:cNvSpPr/>
          <p:nvPr/>
        </p:nvSpPr>
        <p:spPr bwMode="auto">
          <a:xfrm>
            <a:off x="3291840" y="5492737"/>
            <a:ext cx="2859840" cy="1106036"/>
          </a:xfrm>
          <a:prstGeom prst="ellipse">
            <a:avLst/>
          </a:prstGeom>
          <a:ln>
            <a:headEnd type="none" w="med" len="med"/>
            <a:tailEnd type="none" w="med" len="med"/>
          </a:ln>
          <a:extLst>
            <a:ext uri="{AF507438-7753-43E0-B8FC-AC1667EBCBE1}">
              <a14:hiddenEffects xmlns="" xmlns:a14="http://schemas.microsoft.com/office/drawing/2010/main">
                <a:effectLst>
                  <a:outerShdw dist="35921" dir="2700000" algn="ctr" rotWithShape="0">
                    <a:schemeClr val="bg2"/>
                  </a:outerShdw>
                </a:effectLst>
              </a14:hiddenEffects>
            </a:ext>
          </a:extLst>
        </p:spPr>
        <p:style>
          <a:lnRef idx="1">
            <a:schemeClr val="accent4"/>
          </a:lnRef>
          <a:fillRef idx="2">
            <a:schemeClr val="accent4"/>
          </a:fillRef>
          <a:effectRef idx="1">
            <a:schemeClr val="accent4"/>
          </a:effectRef>
          <a:fontRef idx="minor">
            <a:schemeClr val="dk1"/>
          </a:fontRef>
        </p:style>
        <p:txBody>
          <a:bodyPr vert="horz" wrap="square" lIns="82945" tIns="41473" rIns="82945" bIns="41473" numCol="1" rtlCol="0" anchor="ctr" anchorCtr="0" compatLnSpc="1">
            <a:prstTxWarp prst="textNoShape">
              <a:avLst/>
            </a:prstTxWarp>
          </a:bodyPr>
          <a:lstStyle/>
          <a:p>
            <a:pPr algn="ctr" defTabSz="407526" fontAlgn="base" hangingPunct="0">
              <a:lnSpc>
                <a:spcPct val="87000"/>
              </a:lnSpc>
              <a:spcBef>
                <a:spcPct val="0"/>
              </a:spcBef>
              <a:spcAft>
                <a:spcPct val="0"/>
              </a:spcAft>
              <a:buClr>
                <a:srgbClr val="000000"/>
              </a:buClr>
              <a:buSzPct val="45000"/>
            </a:pPr>
            <a:r>
              <a:rPr lang="ru-RU" sz="1200" b="1" u="sng" dirty="0" smtClean="0">
                <a:solidFill>
                  <a:schemeClr val="tx1"/>
                </a:solidFill>
                <a:latin typeface="Trebuchet MS" pitchFamily="34" charset="0"/>
                <a:cs typeface="Times New Roman" pitchFamily="18" charset="0"/>
              </a:rPr>
              <a:t>Заказчик обязан применять</a:t>
            </a:r>
          </a:p>
          <a:p>
            <a:pPr algn="ctr" defTabSz="407526" fontAlgn="base" hangingPunct="0">
              <a:lnSpc>
                <a:spcPct val="87000"/>
              </a:lnSpc>
              <a:spcBef>
                <a:spcPct val="0"/>
              </a:spcBef>
              <a:spcAft>
                <a:spcPct val="0"/>
              </a:spcAft>
              <a:buClr>
                <a:srgbClr val="000000"/>
              </a:buClr>
              <a:buSzPct val="45000"/>
            </a:pPr>
            <a:r>
              <a:rPr lang="ru-RU" sz="1200" b="1" u="sng" dirty="0" smtClean="0">
                <a:solidFill>
                  <a:schemeClr val="tx1"/>
                </a:solidFill>
                <a:latin typeface="Trebuchet MS" pitchFamily="34" charset="0"/>
                <a:cs typeface="Times New Roman" pitchFamily="18" charset="0"/>
              </a:rPr>
              <a:t> правовые акты ГРБС </a:t>
            </a:r>
          </a:p>
          <a:p>
            <a:pPr algn="ctr" defTabSz="407526" fontAlgn="base" hangingPunct="0">
              <a:lnSpc>
                <a:spcPct val="87000"/>
              </a:lnSpc>
              <a:spcBef>
                <a:spcPct val="0"/>
              </a:spcBef>
              <a:spcAft>
                <a:spcPct val="0"/>
              </a:spcAft>
              <a:buClr>
                <a:srgbClr val="000000"/>
              </a:buClr>
              <a:buSzPct val="45000"/>
            </a:pPr>
            <a:r>
              <a:rPr lang="ru-RU" sz="1200" b="1" u="sng" dirty="0" smtClean="0">
                <a:solidFill>
                  <a:schemeClr val="tx1"/>
                </a:solidFill>
                <a:latin typeface="Trebuchet MS" pitchFamily="34" charset="0"/>
                <a:cs typeface="Times New Roman" pitchFamily="18" charset="0"/>
              </a:rPr>
              <a:t>при планировании закупок</a:t>
            </a:r>
          </a:p>
        </p:txBody>
      </p:sp>
      <p:cxnSp>
        <p:nvCxnSpPr>
          <p:cNvPr id="17" name="Прямая со стрелкой 16"/>
          <p:cNvCxnSpPr/>
          <p:nvPr/>
        </p:nvCxnSpPr>
        <p:spPr bwMode="auto">
          <a:xfrm rot="10800000">
            <a:off x="1600200" y="5791202"/>
            <a:ext cx="1676400" cy="380999"/>
          </a:xfrm>
          <a:prstGeom prst="straightConnector1">
            <a:avLst/>
          </a:prstGeom>
          <a:solidFill>
            <a:srgbClr val="00B8FF"/>
          </a:solidFill>
          <a:ln w="38100" cap="flat" cmpd="sng" algn="ctr">
            <a:solidFill>
              <a:schemeClr val="tx1"/>
            </a:solidFill>
            <a:prstDash val="solid"/>
            <a:round/>
            <a:headEnd type="none" w="med" len="med"/>
            <a:tailEnd type="arrow"/>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19" name="Прямая со стрелкой 18"/>
          <p:cNvCxnSpPr>
            <a:stCxn id="14" idx="6"/>
            <a:endCxn id="7" idx="2"/>
          </p:cNvCxnSpPr>
          <p:nvPr/>
        </p:nvCxnSpPr>
        <p:spPr bwMode="auto">
          <a:xfrm flipV="1">
            <a:off x="6151680" y="5348722"/>
            <a:ext cx="1491839" cy="697033"/>
          </a:xfrm>
          <a:prstGeom prst="straightConnector1">
            <a:avLst/>
          </a:prstGeom>
          <a:solidFill>
            <a:srgbClr val="00B8FF"/>
          </a:solidFill>
          <a:ln w="38100" cap="flat" cmpd="sng" algn="ctr">
            <a:solidFill>
              <a:schemeClr val="tx1"/>
            </a:solidFill>
            <a:prstDash val="solid"/>
            <a:round/>
            <a:headEnd type="none" w="med" len="med"/>
            <a:tailEnd type="arrow"/>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sp>
        <p:nvSpPr>
          <p:cNvPr id="21" name="TextBox 20"/>
          <p:cNvSpPr txBox="1"/>
          <p:nvPr/>
        </p:nvSpPr>
        <p:spPr>
          <a:xfrm>
            <a:off x="2479680" y="5715000"/>
            <a:ext cx="917715" cy="268422"/>
          </a:xfrm>
          <a:prstGeom prst="rect">
            <a:avLst/>
          </a:prstGeom>
          <a:noFill/>
        </p:spPr>
        <p:txBody>
          <a:bodyPr wrap="square" lIns="82945" tIns="41473" rIns="82945" bIns="41473" rtlCol="0">
            <a:spAutoFit/>
          </a:bodyPr>
          <a:lstStyle/>
          <a:p>
            <a:r>
              <a:rPr lang="ru-RU" sz="1200" dirty="0" smtClean="0">
                <a:latin typeface="Trebuchet MS" pitchFamily="34" charset="0"/>
                <a:cs typeface="Times New Roman" pitchFamily="18" charset="0"/>
              </a:rPr>
              <a:t>КУ, БУ, УП</a:t>
            </a:r>
            <a:endParaRPr lang="ru-RU" sz="1200" dirty="0">
              <a:latin typeface="Trebuchet MS" pitchFamily="34" charset="0"/>
              <a:cs typeface="Times New Roman" pitchFamily="18" charset="0"/>
            </a:endParaRPr>
          </a:p>
        </p:txBody>
      </p:sp>
      <p:sp>
        <p:nvSpPr>
          <p:cNvPr id="23" name="TextBox 22"/>
          <p:cNvSpPr txBox="1"/>
          <p:nvPr/>
        </p:nvSpPr>
        <p:spPr>
          <a:xfrm>
            <a:off x="6333120" y="5495617"/>
            <a:ext cx="350252" cy="268422"/>
          </a:xfrm>
          <a:prstGeom prst="rect">
            <a:avLst/>
          </a:prstGeom>
          <a:noFill/>
        </p:spPr>
        <p:txBody>
          <a:bodyPr wrap="none" lIns="82945" tIns="41473" rIns="82945" bIns="41473" rtlCol="0">
            <a:spAutoFit/>
          </a:bodyPr>
          <a:lstStyle/>
          <a:p>
            <a:r>
              <a:rPr lang="ru-RU" sz="1200" dirty="0" smtClean="0">
                <a:latin typeface="Trebuchet MS" pitchFamily="34" charset="0"/>
                <a:cs typeface="Times New Roman" pitchFamily="18" charset="0"/>
              </a:rPr>
              <a:t>КУ</a:t>
            </a:r>
            <a:endParaRPr lang="ru-RU" sz="1200" dirty="0">
              <a:latin typeface="Trebuchet MS" pitchFamily="34" charset="0"/>
              <a:cs typeface="Times New Roman" pitchFamily="18" charset="0"/>
            </a:endParaRPr>
          </a:p>
        </p:txBody>
      </p:sp>
      <p:sp>
        <p:nvSpPr>
          <p:cNvPr id="24" name="Прямоугольник 23"/>
          <p:cNvSpPr/>
          <p:nvPr/>
        </p:nvSpPr>
        <p:spPr>
          <a:xfrm>
            <a:off x="990600" y="381000"/>
            <a:ext cx="8001000" cy="523220"/>
          </a:xfrm>
          <a:prstGeom prst="rect">
            <a:avLst/>
          </a:prstGeom>
        </p:spPr>
        <p:txBody>
          <a:bodyPr wrap="square">
            <a:spAutoFit/>
          </a:bodyPr>
          <a:lstStyle/>
          <a:p>
            <a:pPr algn="ctr"/>
            <a:r>
              <a:rPr lang="ru-RU" sz="2800" i="1"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Trebuchet MS" pitchFamily="34" charset="0"/>
              </a:rPr>
              <a:t>Нормирование в сфере закупок</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object 10"/>
          <p:cNvSpPr/>
          <p:nvPr/>
        </p:nvSpPr>
        <p:spPr>
          <a:xfrm>
            <a:off x="6858000" y="381000"/>
            <a:ext cx="493775" cy="499872"/>
          </a:xfrm>
          <a:prstGeom prst="rect">
            <a:avLst/>
          </a:prstGeom>
          <a:blipFill>
            <a:blip r:embed="rId2" cstate="print"/>
            <a:stretch>
              <a:fillRect/>
            </a:stretch>
          </a:blipFill>
        </p:spPr>
        <p:txBody>
          <a:bodyPr wrap="square" lIns="0" tIns="0" rIns="0" bIns="0" rtlCol="0"/>
          <a:lstStyle/>
          <a:p>
            <a:endParaRPr/>
          </a:p>
        </p:txBody>
      </p:sp>
      <p:sp>
        <p:nvSpPr>
          <p:cNvPr id="35" name="TextBox 34"/>
          <p:cNvSpPr txBox="1"/>
          <p:nvPr/>
        </p:nvSpPr>
        <p:spPr>
          <a:xfrm>
            <a:off x="1300847" y="452735"/>
            <a:ext cx="6401111" cy="523220"/>
          </a:xfrm>
          <a:prstGeom prst="rect">
            <a:avLst/>
          </a:prstGeom>
          <a:noFill/>
        </p:spPr>
        <p:txBody>
          <a:bodyPr wrap="none" rtlCol="0">
            <a:spAutoFit/>
          </a:bodyPr>
          <a:lstStyle/>
          <a:p>
            <a:pPr algn="ctr"/>
            <a:r>
              <a:rPr lang="ru-RU" sz="2800" i="1"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Trebuchet MS" pitchFamily="34" charset="0"/>
              </a:rPr>
              <a:t>Изменения в нормировании закупок </a:t>
            </a:r>
            <a:endParaRPr lang="ru-RU" sz="2800" i="1"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Trebuchet MS" pitchFamily="34" charset="0"/>
            </a:endParaRPr>
          </a:p>
        </p:txBody>
      </p:sp>
      <p:sp>
        <p:nvSpPr>
          <p:cNvPr id="11" name="Скругленный прямоугольник 10"/>
          <p:cNvSpPr/>
          <p:nvPr/>
        </p:nvSpPr>
        <p:spPr>
          <a:xfrm>
            <a:off x="152400" y="2286000"/>
            <a:ext cx="3429000" cy="2057400"/>
          </a:xfrm>
          <a:prstGeom prst="roundRect">
            <a:avLst/>
          </a:prstGeom>
          <a:solidFill>
            <a:schemeClr val="accent2">
              <a:lumMod val="20000"/>
              <a:lumOff val="8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500" b="1" dirty="0" smtClean="0">
                <a:solidFill>
                  <a:schemeClr val="tx1"/>
                </a:solidFill>
                <a:latin typeface="Trebuchet MS" pitchFamily="34" charset="0"/>
                <a:ea typeface="Times New Roman" pitchFamily="18" charset="0"/>
                <a:cs typeface="Times New Roman" pitchFamily="18" charset="0"/>
              </a:rPr>
              <a:t>Порядок разработки и принятия правовых актов о нормировании</a:t>
            </a:r>
          </a:p>
          <a:p>
            <a:pPr algn="ctr"/>
            <a:r>
              <a:rPr lang="ru-RU" sz="1500" b="1" dirty="0" smtClean="0">
                <a:solidFill>
                  <a:schemeClr val="tx1"/>
                </a:solidFill>
                <a:latin typeface="Trebuchet MS" pitchFamily="34" charset="0"/>
              </a:rPr>
              <a:t> в сфере закупок для обеспечения государственных нужд Кировской области, содержанию указанных актов и обеспечению их исполнения</a:t>
            </a:r>
          </a:p>
          <a:p>
            <a:pPr algn="ctr"/>
            <a:r>
              <a:rPr lang="ru-RU" sz="1400" b="1" i="1" dirty="0" smtClean="0">
                <a:solidFill>
                  <a:schemeClr val="tx1"/>
                </a:solidFill>
                <a:latin typeface="Trebuchet MS" pitchFamily="34" charset="0"/>
              </a:rPr>
              <a:t>(ППКО от 22.12.2015 № 75/850)</a:t>
            </a:r>
          </a:p>
        </p:txBody>
      </p:sp>
      <p:sp>
        <p:nvSpPr>
          <p:cNvPr id="14" name="Стрелка вниз 13"/>
          <p:cNvSpPr/>
          <p:nvPr/>
        </p:nvSpPr>
        <p:spPr>
          <a:xfrm rot="16200000">
            <a:off x="3796284" y="2909316"/>
            <a:ext cx="484632" cy="914400"/>
          </a:xfrm>
          <a:prstGeom prst="downArrow">
            <a:avLst/>
          </a:prstGeom>
          <a:solidFill>
            <a:schemeClr val="accent2">
              <a:lumMod val="20000"/>
              <a:lumOff val="8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6" name="Стрелка вниз 15"/>
          <p:cNvSpPr/>
          <p:nvPr/>
        </p:nvSpPr>
        <p:spPr>
          <a:xfrm rot="16200000">
            <a:off x="3834384" y="5690616"/>
            <a:ext cx="484632" cy="838200"/>
          </a:xfrm>
          <a:prstGeom prst="downArrow">
            <a:avLst/>
          </a:prstGeom>
          <a:solidFill>
            <a:schemeClr val="accent2">
              <a:lumMod val="20000"/>
              <a:lumOff val="8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8" name="Прямоугольник 17"/>
          <p:cNvSpPr/>
          <p:nvPr/>
        </p:nvSpPr>
        <p:spPr>
          <a:xfrm>
            <a:off x="0" y="1066800"/>
            <a:ext cx="4800600" cy="954107"/>
          </a:xfrm>
          <a:prstGeom prst="rect">
            <a:avLst/>
          </a:prstGeom>
        </p:spPr>
        <p:txBody>
          <a:bodyPr wrap="square">
            <a:spAutoFit/>
          </a:bodyPr>
          <a:lstStyle/>
          <a:p>
            <a:r>
              <a:rPr lang="ru-RU" sz="1400" b="1" dirty="0" smtClean="0">
                <a:solidFill>
                  <a:srgbClr val="FF0000"/>
                </a:solidFill>
                <a:latin typeface="Trebuchet MS" pitchFamily="34" charset="0"/>
                <a:ea typeface="Times New Roman" pitchFamily="18" charset="0"/>
                <a:cs typeface="Times New Roman" pitchFamily="18" charset="0"/>
              </a:rPr>
              <a:t>Проект постановления Правительства Кировской области </a:t>
            </a:r>
            <a:r>
              <a:rPr lang="ru-RU" sz="1400" b="1" dirty="0" smtClean="0">
                <a:solidFill>
                  <a:srgbClr val="FF0000"/>
                </a:solidFill>
                <a:latin typeface="Trebuchet MS" pitchFamily="34" charset="0"/>
              </a:rPr>
              <a:t>«О внесении изменений в постановления Правительства Кировской области </a:t>
            </a:r>
          </a:p>
          <a:p>
            <a:r>
              <a:rPr lang="ru-RU" sz="1400" b="1" dirty="0" smtClean="0">
                <a:solidFill>
                  <a:srgbClr val="FF0000"/>
                </a:solidFill>
                <a:latin typeface="Trebuchet MS" pitchFamily="34" charset="0"/>
              </a:rPr>
              <a:t>от 22.12.2015 № 75/850, от 30.12.2014 № 19/278»</a:t>
            </a:r>
            <a:endParaRPr lang="ru-RU" sz="1400" b="1" dirty="0">
              <a:solidFill>
                <a:srgbClr val="FF0000"/>
              </a:solidFill>
              <a:latin typeface="Trebuchet MS" pitchFamily="34" charset="0"/>
            </a:endParaRPr>
          </a:p>
        </p:txBody>
      </p:sp>
      <p:sp>
        <p:nvSpPr>
          <p:cNvPr id="19" name="Скругленный прямоугольник 18"/>
          <p:cNvSpPr/>
          <p:nvPr/>
        </p:nvSpPr>
        <p:spPr>
          <a:xfrm>
            <a:off x="4495800" y="1143000"/>
            <a:ext cx="4495800" cy="3962400"/>
          </a:xfrm>
          <a:prstGeom prst="roundRect">
            <a:avLst/>
          </a:prstGeom>
          <a:solidFill>
            <a:schemeClr val="accent5">
              <a:lumMod val="20000"/>
              <a:lumOff val="8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ru-RU" sz="1400" dirty="0" smtClean="0">
                <a:solidFill>
                  <a:schemeClr val="tx1"/>
                </a:solidFill>
                <a:latin typeface="Trebuchet MS" pitchFamily="34" charset="0"/>
              </a:rPr>
              <a:t>Проекты ПА (нормативные затраты и требования к ТРУ) </a:t>
            </a:r>
            <a:r>
              <a:rPr lang="ru-RU" sz="1400" u="sng" dirty="0" smtClean="0">
                <a:solidFill>
                  <a:schemeClr val="tx1"/>
                </a:solidFill>
                <a:latin typeface="Trebuchet MS" pitchFamily="34" charset="0"/>
              </a:rPr>
              <a:t>обязанность</a:t>
            </a:r>
            <a:r>
              <a:rPr lang="ru-RU" sz="1400" dirty="0" smtClean="0">
                <a:solidFill>
                  <a:schemeClr val="tx1"/>
                </a:solidFill>
                <a:latin typeface="Trebuchet MS" pitchFamily="34" charset="0"/>
              </a:rPr>
              <a:t>: обсуждение в целях общественного контроля</a:t>
            </a:r>
            <a:r>
              <a:rPr lang="en-US" sz="1400" dirty="0" smtClean="0">
                <a:solidFill>
                  <a:schemeClr val="tx1"/>
                </a:solidFill>
                <a:latin typeface="Trebuchet MS" pitchFamily="34" charset="0"/>
              </a:rPr>
              <a:t> – </a:t>
            </a:r>
            <a:r>
              <a:rPr lang="ru-RU" sz="1400" dirty="0" smtClean="0">
                <a:solidFill>
                  <a:schemeClr val="tx1"/>
                </a:solidFill>
                <a:latin typeface="Trebuchet MS" pitchFamily="34" charset="0"/>
              </a:rPr>
              <a:t>срок не менее 5 рабочих дней. В случае поступления предложений от общественных объединений, юр. и физ. лиц - протокол обсуждения в целях общественного контроля размещается на сайте.</a:t>
            </a:r>
          </a:p>
          <a:p>
            <a:r>
              <a:rPr lang="ru-RU" sz="1400" dirty="0" smtClean="0">
                <a:solidFill>
                  <a:schemeClr val="tx1"/>
                </a:solidFill>
                <a:latin typeface="Trebuchet MS" pitchFamily="34" charset="0"/>
              </a:rPr>
              <a:t>Проекты ПА (требования к ТРУ) </a:t>
            </a:r>
            <a:r>
              <a:rPr lang="ru-RU" sz="1400" u="sng" dirty="0" smtClean="0">
                <a:solidFill>
                  <a:srgbClr val="FF0000"/>
                </a:solidFill>
                <a:latin typeface="Trebuchet MS" pitchFamily="34" charset="0"/>
              </a:rPr>
              <a:t>право </a:t>
            </a:r>
            <a:r>
              <a:rPr lang="ru-RU" sz="1400" u="sng" dirty="0" smtClean="0">
                <a:solidFill>
                  <a:schemeClr val="tx1"/>
                </a:solidFill>
                <a:latin typeface="Trebuchet MS" pitchFamily="34" charset="0"/>
              </a:rPr>
              <a:t>: </a:t>
            </a:r>
            <a:r>
              <a:rPr lang="ru-RU" sz="1400" dirty="0" smtClean="0">
                <a:solidFill>
                  <a:schemeClr val="tx1"/>
                </a:solidFill>
                <a:latin typeface="Trebuchet MS" pitchFamily="34" charset="0"/>
              </a:rPr>
              <a:t>обсуждение на общественном совете.</a:t>
            </a:r>
          </a:p>
          <a:p>
            <a:pPr>
              <a:spcBef>
                <a:spcPts val="600"/>
              </a:spcBef>
            </a:pPr>
            <a:r>
              <a:rPr lang="ru-RU" sz="1400" dirty="0" smtClean="0">
                <a:solidFill>
                  <a:schemeClr val="tx1"/>
                </a:solidFill>
                <a:latin typeface="Trebuchet MS" pitchFamily="34" charset="0"/>
              </a:rPr>
              <a:t>Принятие ПА или пересмотр ранее принятых </a:t>
            </a:r>
            <a:r>
              <a:rPr lang="ru-RU" sz="1400" dirty="0" smtClean="0">
                <a:solidFill>
                  <a:srgbClr val="FF0000"/>
                </a:solidFill>
                <a:latin typeface="Trebuchet MS" pitchFamily="34" charset="0"/>
              </a:rPr>
              <a:t>до 01.07 </a:t>
            </a:r>
            <a:r>
              <a:rPr lang="ru-RU" sz="1400" dirty="0" smtClean="0">
                <a:solidFill>
                  <a:schemeClr val="tx1"/>
                </a:solidFill>
                <a:latin typeface="Trebuchet MS" pitchFamily="34" charset="0"/>
              </a:rPr>
              <a:t>текущего финансового года. </a:t>
            </a:r>
          </a:p>
          <a:p>
            <a:pPr>
              <a:spcBef>
                <a:spcPts val="600"/>
              </a:spcBef>
            </a:pPr>
            <a:r>
              <a:rPr lang="ru-RU" sz="1400" dirty="0" smtClean="0">
                <a:solidFill>
                  <a:srgbClr val="FF0000"/>
                </a:solidFill>
                <a:latin typeface="Trebuchet MS" pitchFamily="34" charset="0"/>
              </a:rPr>
              <a:t>Решения, принятые по результатам пересмотра ПА, размещаются  на сайте и направляются в </a:t>
            </a:r>
            <a:r>
              <a:rPr lang="ru-RU" sz="1400" dirty="0" err="1" smtClean="0">
                <a:solidFill>
                  <a:srgbClr val="FF0000"/>
                </a:solidFill>
                <a:latin typeface="Trebuchet MS" pitchFamily="34" charset="0"/>
              </a:rPr>
              <a:t>минфин</a:t>
            </a:r>
            <a:r>
              <a:rPr lang="ru-RU" sz="1400" dirty="0" smtClean="0">
                <a:solidFill>
                  <a:srgbClr val="FF0000"/>
                </a:solidFill>
                <a:latin typeface="Trebuchet MS" pitchFamily="34" charset="0"/>
              </a:rPr>
              <a:t> КО  не позднее 5 рабочих дней со дня их принятия.</a:t>
            </a:r>
          </a:p>
        </p:txBody>
      </p:sp>
      <p:sp>
        <p:nvSpPr>
          <p:cNvPr id="21" name="Скругленный прямоугольник 20"/>
          <p:cNvSpPr/>
          <p:nvPr/>
        </p:nvSpPr>
        <p:spPr>
          <a:xfrm>
            <a:off x="152400" y="5181600"/>
            <a:ext cx="3505200" cy="1600200"/>
          </a:xfrm>
          <a:prstGeom prst="roundRect">
            <a:avLst/>
          </a:prstGeom>
          <a:solidFill>
            <a:schemeClr val="accent2">
              <a:lumMod val="20000"/>
              <a:lumOff val="8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500" b="1" dirty="0" smtClean="0">
                <a:solidFill>
                  <a:schemeClr val="tx1"/>
                </a:solidFill>
                <a:latin typeface="Trebuchet MS" pitchFamily="34" charset="0"/>
              </a:rPr>
              <a:t>Правила определения нормативных затрат на обеспечение функций государственных органов Кировской области</a:t>
            </a:r>
          </a:p>
          <a:p>
            <a:pPr algn="ctr"/>
            <a:r>
              <a:rPr lang="ru-RU" sz="1400" b="1" i="1" dirty="0" smtClean="0">
                <a:solidFill>
                  <a:schemeClr val="tx1"/>
                </a:solidFill>
                <a:latin typeface="Trebuchet MS" pitchFamily="34" charset="0"/>
              </a:rPr>
              <a:t>(ППКО от 30.12.2014 № 19/278)</a:t>
            </a:r>
            <a:endParaRPr lang="ru-RU" sz="1500" dirty="0">
              <a:solidFill>
                <a:schemeClr val="tx1"/>
              </a:solidFill>
              <a:latin typeface="Trebuchet MS" pitchFamily="34" charset="0"/>
            </a:endParaRPr>
          </a:p>
        </p:txBody>
      </p:sp>
      <p:sp>
        <p:nvSpPr>
          <p:cNvPr id="23" name="Скругленный прямоугольник 22"/>
          <p:cNvSpPr/>
          <p:nvPr/>
        </p:nvSpPr>
        <p:spPr>
          <a:xfrm>
            <a:off x="4495800" y="5257800"/>
            <a:ext cx="4495800" cy="1447800"/>
          </a:xfrm>
          <a:prstGeom prst="roundRect">
            <a:avLst/>
          </a:prstGeom>
          <a:solidFill>
            <a:schemeClr val="accent5">
              <a:lumMod val="20000"/>
              <a:lumOff val="8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1400" dirty="0" smtClean="0">
                <a:solidFill>
                  <a:schemeClr val="tx1"/>
                </a:solidFill>
                <a:latin typeface="Trebuchet MS" pitchFamily="34" charset="0"/>
              </a:rPr>
              <a:t>изменение методики определения отдельных видов нормативных затрат, в которых используется стоимостной показатель, определяемый по фактическим затратам прошлых периодов</a:t>
            </a:r>
            <a:endParaRPr lang="ru-RU" sz="1400" dirty="0">
              <a:solidFill>
                <a:schemeClr val="tx1"/>
              </a:solidFill>
              <a:latin typeface="Trebuchet MS" pitchFamily="34" charset="0"/>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bwMode="auto">
          <a:xfrm>
            <a:off x="786240" y="1219200"/>
            <a:ext cx="7819200" cy="1182973"/>
          </a:xfrm>
          <a:prstGeom prst="rect">
            <a:avLst/>
          </a:prstGeom>
          <a:solidFill>
            <a:schemeClr val="accent3">
              <a:lumMod val="60000"/>
              <a:lumOff val="40000"/>
            </a:schemeClr>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82945" tIns="41473" rIns="82945" bIns="41473" numCol="1" rtlCol="0" anchor="t" anchorCtr="0" compatLnSpc="1">
            <a:prstTxWarp prst="textNoShape">
              <a:avLst/>
            </a:prstTxWarp>
          </a:bodyPr>
          <a:lstStyle/>
          <a:p>
            <a:pPr algn="ctr"/>
            <a:r>
              <a:rPr lang="ru-RU" sz="1600" baseline="0" dirty="0" smtClean="0">
                <a:solidFill>
                  <a:schemeClr val="tx1"/>
                </a:solidFill>
                <a:latin typeface="Trebuchet MS" pitchFamily="34" charset="0"/>
                <a:cs typeface="Times New Roman" pitchFamily="18" charset="0"/>
              </a:rPr>
              <a:t> </a:t>
            </a:r>
            <a:r>
              <a:rPr lang="ru-RU" sz="1600" b="1" dirty="0" smtClean="0">
                <a:latin typeface="Trebuchet MS" pitchFamily="34" charset="0"/>
                <a:cs typeface="Times New Roman" pitchFamily="18" charset="0"/>
              </a:rPr>
              <a:t>Постановление Правительства Кировской области от 12.03.2014 № 252/185</a:t>
            </a:r>
          </a:p>
          <a:p>
            <a:pPr algn="ctr"/>
            <a:r>
              <a:rPr lang="ru-RU" sz="1400" baseline="0" dirty="0" smtClean="0">
                <a:solidFill>
                  <a:schemeClr val="tx1"/>
                </a:solidFill>
                <a:latin typeface="Trebuchet MS" pitchFamily="34" charset="0"/>
                <a:cs typeface="Times New Roman" pitchFamily="18" charset="0"/>
              </a:rPr>
              <a:t>«О</a:t>
            </a:r>
            <a:r>
              <a:rPr lang="ru-RU" sz="1400" dirty="0" smtClean="0">
                <a:solidFill>
                  <a:schemeClr val="tx1"/>
                </a:solidFill>
                <a:latin typeface="Trebuchet MS" pitchFamily="34" charset="0"/>
                <a:cs typeface="Times New Roman" pitchFamily="18" charset="0"/>
              </a:rPr>
              <a:t> к</a:t>
            </a:r>
            <a:r>
              <a:rPr lang="ru-RU" sz="1400" baseline="0" dirty="0" smtClean="0">
                <a:solidFill>
                  <a:schemeClr val="tx1"/>
                </a:solidFill>
                <a:latin typeface="Trebuchet MS" pitchFamily="34" charset="0"/>
                <a:cs typeface="Times New Roman" pitchFamily="18" charset="0"/>
              </a:rPr>
              <a:t>омиссии по рассмотрению проектов технических заданий, разработанных заказчиками Кировской области для осуществления закупок товаров, работ, услуг для государственных нужд Кировской области»</a:t>
            </a:r>
          </a:p>
          <a:p>
            <a:pPr algn="ctr"/>
            <a:r>
              <a:rPr lang="ru-RU" sz="1400" baseline="0" dirty="0" smtClean="0">
                <a:solidFill>
                  <a:schemeClr val="tx1"/>
                </a:solidFill>
                <a:latin typeface="Trebuchet MS" pitchFamily="34" charset="0"/>
                <a:cs typeface="Times New Roman" pitchFamily="18" charset="0"/>
              </a:rPr>
              <a:t> </a:t>
            </a:r>
            <a:r>
              <a:rPr lang="ru-RU" sz="1400" baseline="0" dirty="0" smtClean="0">
                <a:solidFill>
                  <a:srgbClr val="FF0000"/>
                </a:solidFill>
                <a:latin typeface="Trebuchet MS" pitchFamily="34" charset="0"/>
                <a:cs typeface="Times New Roman" pitchFamily="18" charset="0"/>
              </a:rPr>
              <a:t>(</a:t>
            </a:r>
            <a:r>
              <a:rPr lang="ru-RU" sz="1400" b="1" dirty="0" smtClean="0">
                <a:solidFill>
                  <a:srgbClr val="FF0000"/>
                </a:solidFill>
                <a:latin typeface="Trebuchet MS" pitchFamily="34" charset="0"/>
                <a:cs typeface="Times New Roman" pitchFamily="18" charset="0"/>
              </a:rPr>
              <a:t>изменения ППКО от 12.03.2018 № 108-П)</a:t>
            </a:r>
            <a:endParaRPr lang="ru-RU" sz="1400" baseline="0" dirty="0" smtClean="0">
              <a:solidFill>
                <a:srgbClr val="FF0000"/>
              </a:solidFill>
              <a:latin typeface="Trebuchet MS" pitchFamily="34" charset="0"/>
              <a:cs typeface="Times New Roman" pitchFamily="18" charset="0"/>
            </a:endParaRPr>
          </a:p>
          <a:p>
            <a:pPr algn="ctr"/>
            <a:endParaRPr lang="ru-RU" sz="1400" dirty="0" smtClean="0">
              <a:latin typeface="Trebuchet MS" pitchFamily="34" charset="0"/>
              <a:cs typeface="Times New Roman" pitchFamily="18" charset="0"/>
            </a:endParaRPr>
          </a:p>
        </p:txBody>
      </p:sp>
      <p:sp>
        <p:nvSpPr>
          <p:cNvPr id="3" name="Прямоугольник 2"/>
          <p:cNvSpPr/>
          <p:nvPr/>
        </p:nvSpPr>
        <p:spPr bwMode="auto">
          <a:xfrm>
            <a:off x="241920" y="2592272"/>
            <a:ext cx="8717760" cy="3656128"/>
          </a:xfrm>
          <a:prstGeom prst="rect">
            <a:avLst/>
          </a:prstGeom>
          <a:solidFill>
            <a:schemeClr val="accent2">
              <a:lumMod val="60000"/>
              <a:lumOff val="40000"/>
            </a:schemeClr>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82945" tIns="41473" rIns="82945" bIns="41473" numCol="1" rtlCol="0" anchor="t" anchorCtr="0" compatLnSpc="1">
            <a:prstTxWarp prst="textNoShape">
              <a:avLst/>
            </a:prstTxWarp>
          </a:bodyPr>
          <a:lstStyle/>
          <a:p>
            <a:pPr algn="ctr"/>
            <a:r>
              <a:rPr lang="ru-RU" sz="1400" baseline="0" dirty="0" smtClean="0">
                <a:latin typeface="Trebuchet MS" pitchFamily="34" charset="0"/>
              </a:rPr>
              <a:t> </a:t>
            </a:r>
            <a:r>
              <a:rPr lang="ru-RU" sz="1400" u="sng" baseline="0" dirty="0" smtClean="0">
                <a:solidFill>
                  <a:schemeClr val="tx1"/>
                </a:solidFill>
                <a:latin typeface="Trebuchet MS" pitchFamily="34" charset="0"/>
                <a:cs typeface="Times New Roman" pitchFamily="18" charset="0"/>
              </a:rPr>
              <a:t>Группы товаров, работ и услуг:</a:t>
            </a:r>
          </a:p>
          <a:p>
            <a:pPr algn="ctr"/>
            <a:endParaRPr lang="ru-RU" sz="1400" baseline="0" dirty="0" smtClean="0">
              <a:solidFill>
                <a:schemeClr val="tx1"/>
              </a:solidFill>
              <a:latin typeface="Trebuchet MS" pitchFamily="34" charset="0"/>
              <a:cs typeface="Times New Roman" pitchFamily="18" charset="0"/>
            </a:endParaRPr>
          </a:p>
          <a:p>
            <a:pPr>
              <a:spcAft>
                <a:spcPts val="544"/>
              </a:spcAft>
            </a:pPr>
            <a:r>
              <a:rPr lang="ru-RU" sz="1400" baseline="0" dirty="0" smtClean="0">
                <a:solidFill>
                  <a:schemeClr val="tx1"/>
                </a:solidFill>
                <a:latin typeface="Trebuchet MS" pitchFamily="34" charset="0"/>
                <a:cs typeface="Times New Roman" pitchFamily="18" charset="0"/>
              </a:rPr>
              <a:t>1. Дорожное строительство с НМЦК </a:t>
            </a:r>
            <a:r>
              <a:rPr lang="ru-RU" sz="1400" b="1" baseline="0" dirty="0" smtClean="0">
                <a:solidFill>
                  <a:schemeClr val="tx1"/>
                </a:solidFill>
                <a:latin typeface="Trebuchet MS" pitchFamily="34" charset="0"/>
                <a:cs typeface="Times New Roman" pitchFamily="18" charset="0"/>
              </a:rPr>
              <a:t>свыше 20 млн. рублей</a:t>
            </a:r>
            <a:r>
              <a:rPr lang="ru-RU" sz="1400" baseline="0" dirty="0" smtClean="0">
                <a:solidFill>
                  <a:schemeClr val="tx1"/>
                </a:solidFill>
                <a:latin typeface="Trebuchet MS" pitchFamily="34" charset="0"/>
                <a:cs typeface="Times New Roman" pitchFamily="18" charset="0"/>
              </a:rPr>
              <a:t>;</a:t>
            </a:r>
          </a:p>
          <a:p>
            <a:pPr>
              <a:spcAft>
                <a:spcPts val="544"/>
              </a:spcAft>
            </a:pPr>
            <a:r>
              <a:rPr lang="ru-RU" sz="1400" baseline="0" dirty="0" smtClean="0">
                <a:solidFill>
                  <a:schemeClr val="tx1"/>
                </a:solidFill>
                <a:latin typeface="Trebuchet MS" pitchFamily="34" charset="0"/>
                <a:cs typeface="Times New Roman" pitchFamily="18" charset="0"/>
              </a:rPr>
              <a:t>2. Объекты капстроительства и капремонта с НМЦК </a:t>
            </a:r>
            <a:r>
              <a:rPr lang="ru-RU" sz="1400" b="1" baseline="0" dirty="0" smtClean="0">
                <a:solidFill>
                  <a:schemeClr val="tx1"/>
                </a:solidFill>
                <a:latin typeface="Trebuchet MS" pitchFamily="34" charset="0"/>
                <a:cs typeface="Times New Roman" pitchFamily="18" charset="0"/>
              </a:rPr>
              <a:t>свыше 30 млн. рублей</a:t>
            </a:r>
            <a:r>
              <a:rPr lang="ru-RU" sz="1400" baseline="0" dirty="0" smtClean="0">
                <a:solidFill>
                  <a:schemeClr val="tx1"/>
                </a:solidFill>
                <a:latin typeface="Trebuchet MS" pitchFamily="34" charset="0"/>
                <a:cs typeface="Times New Roman" pitchFamily="18" charset="0"/>
              </a:rPr>
              <a:t>;</a:t>
            </a:r>
          </a:p>
          <a:p>
            <a:pPr>
              <a:spcAft>
                <a:spcPts val="544"/>
              </a:spcAft>
            </a:pPr>
            <a:r>
              <a:rPr lang="ru-RU" sz="1400" baseline="0" dirty="0" smtClean="0">
                <a:solidFill>
                  <a:schemeClr val="tx1"/>
                </a:solidFill>
                <a:latin typeface="Trebuchet MS" pitchFamily="34" charset="0"/>
                <a:cs typeface="Times New Roman" pitchFamily="18" charset="0"/>
              </a:rPr>
              <a:t>3. Содержание и ремонт автодорог с НМЦК </a:t>
            </a:r>
            <a:r>
              <a:rPr lang="ru-RU" sz="1400" b="1" baseline="0" dirty="0" smtClean="0">
                <a:solidFill>
                  <a:schemeClr val="tx1"/>
                </a:solidFill>
                <a:latin typeface="Trebuchet MS" pitchFamily="34" charset="0"/>
                <a:cs typeface="Times New Roman" pitchFamily="18" charset="0"/>
              </a:rPr>
              <a:t>свыше 30 млн. рублей</a:t>
            </a:r>
            <a:r>
              <a:rPr lang="ru-RU" sz="1400" baseline="0" dirty="0" smtClean="0">
                <a:solidFill>
                  <a:schemeClr val="tx1"/>
                </a:solidFill>
                <a:latin typeface="Trebuchet MS" pitchFamily="34" charset="0"/>
                <a:cs typeface="Times New Roman" pitchFamily="18" charset="0"/>
              </a:rPr>
              <a:t>;</a:t>
            </a:r>
          </a:p>
          <a:p>
            <a:pPr>
              <a:spcAft>
                <a:spcPts val="544"/>
              </a:spcAft>
            </a:pPr>
            <a:r>
              <a:rPr lang="ru-RU" sz="1400" baseline="0" dirty="0" smtClean="0">
                <a:solidFill>
                  <a:schemeClr val="tx1"/>
                </a:solidFill>
                <a:latin typeface="Trebuchet MS" pitchFamily="34" charset="0"/>
                <a:cs typeface="Times New Roman" pitchFamily="18" charset="0"/>
              </a:rPr>
              <a:t>4. Топливо (уголь, мазут) с НМЦК </a:t>
            </a:r>
            <a:r>
              <a:rPr lang="ru-RU" sz="1400" b="1" baseline="0" dirty="0" smtClean="0">
                <a:solidFill>
                  <a:schemeClr val="tx1"/>
                </a:solidFill>
                <a:latin typeface="Trebuchet MS" pitchFamily="34" charset="0"/>
                <a:cs typeface="Times New Roman" pitchFamily="18" charset="0"/>
              </a:rPr>
              <a:t>свыше 5 млн. рублей</a:t>
            </a:r>
            <a:r>
              <a:rPr lang="ru-RU" sz="1400" baseline="0" dirty="0" smtClean="0">
                <a:solidFill>
                  <a:schemeClr val="tx1"/>
                </a:solidFill>
                <a:latin typeface="Trebuchet MS" pitchFamily="34" charset="0"/>
                <a:cs typeface="Times New Roman" pitchFamily="18" charset="0"/>
              </a:rPr>
              <a:t>;</a:t>
            </a:r>
          </a:p>
          <a:p>
            <a:pPr>
              <a:spcAft>
                <a:spcPts val="544"/>
              </a:spcAft>
            </a:pPr>
            <a:r>
              <a:rPr lang="ru-RU" sz="1400" baseline="0" dirty="0" smtClean="0">
                <a:solidFill>
                  <a:schemeClr val="tx1"/>
                </a:solidFill>
                <a:latin typeface="Trebuchet MS" pitchFamily="34" charset="0"/>
                <a:cs typeface="Times New Roman" pitchFamily="18" charset="0"/>
              </a:rPr>
              <a:t>5. Медицинское оборудование с НМЦК </a:t>
            </a:r>
            <a:r>
              <a:rPr lang="ru-RU" sz="1400" b="1" baseline="0" dirty="0" smtClean="0">
                <a:solidFill>
                  <a:schemeClr val="tx1"/>
                </a:solidFill>
                <a:latin typeface="Trebuchet MS" pitchFamily="34" charset="0"/>
                <a:cs typeface="Times New Roman" pitchFamily="18" charset="0"/>
              </a:rPr>
              <a:t>свыше 5 млн. рублей</a:t>
            </a:r>
            <a:r>
              <a:rPr lang="ru-RU" sz="1400" baseline="0" dirty="0" smtClean="0">
                <a:solidFill>
                  <a:schemeClr val="tx1"/>
                </a:solidFill>
                <a:latin typeface="Trebuchet MS" pitchFamily="34" charset="0"/>
                <a:cs typeface="Times New Roman" pitchFamily="18" charset="0"/>
              </a:rPr>
              <a:t>;</a:t>
            </a:r>
          </a:p>
          <a:p>
            <a:pPr>
              <a:spcAft>
                <a:spcPts val="544"/>
              </a:spcAft>
            </a:pPr>
            <a:r>
              <a:rPr lang="ru-RU" sz="1400" baseline="0" dirty="0" smtClean="0">
                <a:solidFill>
                  <a:schemeClr val="tx1"/>
                </a:solidFill>
                <a:latin typeface="Trebuchet MS" pitchFamily="34" charset="0"/>
                <a:cs typeface="Times New Roman" pitchFamily="18" charset="0"/>
              </a:rPr>
              <a:t>6. Лекарственные средства с НМЦК </a:t>
            </a:r>
            <a:r>
              <a:rPr lang="ru-RU" sz="1400" b="1" baseline="0" dirty="0" smtClean="0">
                <a:solidFill>
                  <a:schemeClr val="tx1"/>
                </a:solidFill>
                <a:latin typeface="Trebuchet MS" pitchFamily="34" charset="0"/>
                <a:cs typeface="Times New Roman" pitchFamily="18" charset="0"/>
              </a:rPr>
              <a:t>свыше 5 млн. рублей</a:t>
            </a:r>
            <a:r>
              <a:rPr lang="ru-RU" sz="1400" baseline="0" dirty="0" smtClean="0">
                <a:solidFill>
                  <a:schemeClr val="tx1"/>
                </a:solidFill>
                <a:latin typeface="Trebuchet MS" pitchFamily="34" charset="0"/>
                <a:cs typeface="Times New Roman" pitchFamily="18" charset="0"/>
              </a:rPr>
              <a:t>;</a:t>
            </a:r>
          </a:p>
          <a:p>
            <a:pPr>
              <a:spcAft>
                <a:spcPts val="544"/>
              </a:spcAft>
            </a:pPr>
            <a:r>
              <a:rPr lang="ru-RU" sz="1400" baseline="0" dirty="0" smtClean="0">
                <a:solidFill>
                  <a:schemeClr val="tx1"/>
                </a:solidFill>
                <a:latin typeface="Trebuchet MS" pitchFamily="34" charset="0"/>
                <a:cs typeface="Times New Roman" pitchFamily="18" charset="0"/>
              </a:rPr>
              <a:t>7. Производственное и промышленное оборудование с НМЦК </a:t>
            </a:r>
            <a:r>
              <a:rPr lang="ru-RU" sz="1400" b="1" baseline="0" dirty="0" smtClean="0">
                <a:solidFill>
                  <a:schemeClr val="tx1"/>
                </a:solidFill>
                <a:latin typeface="Trebuchet MS" pitchFamily="34" charset="0"/>
                <a:cs typeface="Times New Roman" pitchFamily="18" charset="0"/>
              </a:rPr>
              <a:t>свыше 5 млн. рублей</a:t>
            </a:r>
            <a:r>
              <a:rPr lang="ru-RU" sz="1400" baseline="0" dirty="0" smtClean="0">
                <a:solidFill>
                  <a:schemeClr val="tx1"/>
                </a:solidFill>
                <a:latin typeface="Trebuchet MS" pitchFamily="34" charset="0"/>
                <a:cs typeface="Times New Roman" pitchFamily="18" charset="0"/>
              </a:rPr>
              <a:t>;</a:t>
            </a:r>
          </a:p>
          <a:p>
            <a:pPr>
              <a:spcAft>
                <a:spcPts val="544"/>
              </a:spcAft>
            </a:pPr>
            <a:r>
              <a:rPr lang="ru-RU" sz="1400" baseline="0" dirty="0" smtClean="0">
                <a:solidFill>
                  <a:schemeClr val="tx1"/>
                </a:solidFill>
                <a:latin typeface="Trebuchet MS" pitchFamily="34" charset="0"/>
                <a:cs typeface="Times New Roman" pitchFamily="18" charset="0"/>
              </a:rPr>
              <a:t>8. Вычислительная техника с НМЦК </a:t>
            </a:r>
            <a:r>
              <a:rPr lang="ru-RU" sz="1400" b="1" baseline="0" dirty="0" smtClean="0">
                <a:solidFill>
                  <a:schemeClr val="tx1"/>
                </a:solidFill>
                <a:latin typeface="Trebuchet MS" pitchFamily="34" charset="0"/>
                <a:cs typeface="Times New Roman" pitchFamily="18" charset="0"/>
              </a:rPr>
              <a:t>свыше 5 млн. рублей</a:t>
            </a:r>
            <a:r>
              <a:rPr lang="ru-RU" sz="1400" baseline="0" dirty="0" smtClean="0">
                <a:solidFill>
                  <a:schemeClr val="tx1"/>
                </a:solidFill>
                <a:latin typeface="Trebuchet MS" pitchFamily="34" charset="0"/>
                <a:cs typeface="Times New Roman" pitchFamily="18" charset="0"/>
              </a:rPr>
              <a:t>;</a:t>
            </a:r>
          </a:p>
          <a:p>
            <a:pPr>
              <a:spcAft>
                <a:spcPts val="544"/>
              </a:spcAft>
            </a:pPr>
            <a:r>
              <a:rPr lang="ru-RU" sz="1400" baseline="0" dirty="0" smtClean="0">
                <a:solidFill>
                  <a:schemeClr val="tx1"/>
                </a:solidFill>
                <a:latin typeface="Trebuchet MS" pitchFamily="34" charset="0"/>
                <a:cs typeface="Times New Roman" pitchFamily="18" charset="0"/>
              </a:rPr>
              <a:t>9. Автотранспорт, автозапчасти и аксессуары с НМЦК </a:t>
            </a:r>
            <a:r>
              <a:rPr lang="ru-RU" sz="1400" b="1" baseline="0" dirty="0" smtClean="0">
                <a:solidFill>
                  <a:schemeClr val="tx1"/>
                </a:solidFill>
                <a:latin typeface="Trebuchet MS" pitchFamily="34" charset="0"/>
                <a:cs typeface="Times New Roman" pitchFamily="18" charset="0"/>
              </a:rPr>
              <a:t>свыше 5 млн. рублей</a:t>
            </a:r>
            <a:r>
              <a:rPr lang="ru-RU" sz="1400" baseline="0" dirty="0" smtClean="0">
                <a:solidFill>
                  <a:schemeClr val="tx1"/>
                </a:solidFill>
                <a:latin typeface="Trebuchet MS" pitchFamily="34" charset="0"/>
                <a:cs typeface="Times New Roman" pitchFamily="18" charset="0"/>
              </a:rPr>
              <a:t>;</a:t>
            </a:r>
          </a:p>
          <a:p>
            <a:pPr>
              <a:spcAft>
                <a:spcPts val="544"/>
              </a:spcAft>
            </a:pPr>
            <a:r>
              <a:rPr lang="ru-RU" sz="1400" baseline="0" dirty="0" smtClean="0">
                <a:solidFill>
                  <a:schemeClr val="tx1"/>
                </a:solidFill>
                <a:latin typeface="Trebuchet MS" pitchFamily="34" charset="0"/>
                <a:cs typeface="Times New Roman" pitchFamily="18" charset="0"/>
              </a:rPr>
              <a:t>10. Услуги по разработке проектной документации, инженерным услугам в области архитектуры, гражданского и промышленного строительства с НМЦК </a:t>
            </a:r>
            <a:r>
              <a:rPr lang="ru-RU" sz="1400" b="1" baseline="0" dirty="0" smtClean="0">
                <a:solidFill>
                  <a:schemeClr val="tx1"/>
                </a:solidFill>
                <a:latin typeface="Trebuchet MS" pitchFamily="34" charset="0"/>
                <a:cs typeface="Times New Roman" pitchFamily="18" charset="0"/>
              </a:rPr>
              <a:t>свыше 3 млн. рублей</a:t>
            </a:r>
            <a:r>
              <a:rPr lang="ru-RU" sz="1400" baseline="0" dirty="0" smtClean="0">
                <a:solidFill>
                  <a:schemeClr val="tx1"/>
                </a:solidFill>
                <a:latin typeface="Trebuchet MS" pitchFamily="34" charset="0"/>
                <a:cs typeface="Times New Roman" pitchFamily="18" charset="0"/>
              </a:rPr>
              <a:t>.</a:t>
            </a:r>
          </a:p>
          <a:p>
            <a:pPr>
              <a:spcAft>
                <a:spcPts val="544"/>
              </a:spcAft>
            </a:pPr>
            <a:endParaRPr lang="ru-RU" sz="1400" baseline="0" dirty="0" smtClean="0">
              <a:solidFill>
                <a:schemeClr val="tx1"/>
              </a:solidFill>
              <a:latin typeface="Trebuchet MS" pitchFamily="34" charset="0"/>
              <a:cs typeface="Times New Roman" pitchFamily="18" charset="0"/>
            </a:endParaRPr>
          </a:p>
          <a:p>
            <a:pPr algn="ctr">
              <a:spcAft>
                <a:spcPts val="544"/>
              </a:spcAft>
            </a:pPr>
            <a:endParaRPr lang="ru-RU" sz="1400" baseline="0" dirty="0" smtClean="0">
              <a:solidFill>
                <a:schemeClr val="tx1"/>
              </a:solidFill>
              <a:latin typeface="Trebuchet MS" pitchFamily="34" charset="0"/>
              <a:cs typeface="Times New Roman" pitchFamily="18" charset="0"/>
            </a:endParaRPr>
          </a:p>
        </p:txBody>
      </p:sp>
      <p:sp>
        <p:nvSpPr>
          <p:cNvPr id="4" name="Прямоугольник 3"/>
          <p:cNvSpPr/>
          <p:nvPr/>
        </p:nvSpPr>
        <p:spPr>
          <a:xfrm>
            <a:off x="594556" y="304800"/>
            <a:ext cx="8549444" cy="830997"/>
          </a:xfrm>
          <a:prstGeom prst="rect">
            <a:avLst/>
          </a:prstGeom>
        </p:spPr>
        <p:txBody>
          <a:bodyPr wrap="square">
            <a:spAutoFit/>
          </a:bodyPr>
          <a:lstStyle/>
          <a:p>
            <a:pPr algn="ctr"/>
            <a:r>
              <a:rPr lang="ru-RU" sz="2300" i="1"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Trebuchet MS" pitchFamily="34" charset="0"/>
              </a:rPr>
              <a:t>Комиссия по рассмотрению проектов технических заданий</a:t>
            </a:r>
            <a:endParaRPr lang="ru-RU" sz="2300" i="1"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Trebuchet MS"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object 10"/>
          <p:cNvSpPr/>
          <p:nvPr/>
        </p:nvSpPr>
        <p:spPr>
          <a:xfrm>
            <a:off x="6858000" y="381000"/>
            <a:ext cx="493775" cy="499872"/>
          </a:xfrm>
          <a:prstGeom prst="rect">
            <a:avLst/>
          </a:prstGeom>
          <a:blipFill>
            <a:blip r:embed="rId2" cstate="print"/>
            <a:stretch>
              <a:fillRect/>
            </a:stretch>
          </a:blipFill>
        </p:spPr>
        <p:txBody>
          <a:bodyPr wrap="square" lIns="0" tIns="0" rIns="0" bIns="0" rtlCol="0"/>
          <a:lstStyle/>
          <a:p>
            <a:endParaRPr/>
          </a:p>
        </p:txBody>
      </p:sp>
      <p:sp>
        <p:nvSpPr>
          <p:cNvPr id="35" name="TextBox 34"/>
          <p:cNvSpPr txBox="1"/>
          <p:nvPr/>
        </p:nvSpPr>
        <p:spPr>
          <a:xfrm>
            <a:off x="457200" y="304800"/>
            <a:ext cx="8839200" cy="769441"/>
          </a:xfrm>
          <a:prstGeom prst="rect">
            <a:avLst/>
          </a:prstGeom>
          <a:noFill/>
        </p:spPr>
        <p:txBody>
          <a:bodyPr wrap="square" rtlCol="0">
            <a:spAutoFit/>
          </a:bodyPr>
          <a:lstStyle/>
          <a:p>
            <a:pPr algn="ctr"/>
            <a:r>
              <a:rPr lang="ru-RU" sz="2200" i="1"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Trebuchet MS" pitchFamily="34" charset="0"/>
              </a:rPr>
              <a:t>Закон об областном бюджете на 2019 год и на плановый период 2020 и 2021 годов</a:t>
            </a:r>
          </a:p>
        </p:txBody>
      </p:sp>
      <p:sp>
        <p:nvSpPr>
          <p:cNvPr id="11" name="Скругленный прямоугольник 10"/>
          <p:cNvSpPr/>
          <p:nvPr/>
        </p:nvSpPr>
        <p:spPr>
          <a:xfrm>
            <a:off x="228600" y="1600200"/>
            <a:ext cx="3429000" cy="1905000"/>
          </a:xfrm>
          <a:prstGeom prst="roundRect">
            <a:avLst/>
          </a:prstGeom>
          <a:solidFill>
            <a:schemeClr val="accent2">
              <a:lumMod val="20000"/>
              <a:lumOff val="8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chemeClr val="tx1"/>
                </a:solidFill>
                <a:latin typeface="Trebuchet MS" pitchFamily="34" charset="0"/>
              </a:rPr>
              <a:t>Закон Кировской области от 18.12.2018 № 210-ЗО</a:t>
            </a:r>
          </a:p>
          <a:p>
            <a:pPr algn="ctr"/>
            <a:r>
              <a:rPr lang="ru-RU" b="1" dirty="0" smtClean="0">
                <a:solidFill>
                  <a:schemeClr val="tx1"/>
                </a:solidFill>
                <a:latin typeface="Trebuchet MS" pitchFamily="34" charset="0"/>
              </a:rPr>
              <a:t>«Об областном бюджете на 2019 год и плановый период 2020 и 2021 годов»</a:t>
            </a:r>
          </a:p>
        </p:txBody>
      </p:sp>
      <p:sp>
        <p:nvSpPr>
          <p:cNvPr id="14" name="Стрелка вниз 13"/>
          <p:cNvSpPr/>
          <p:nvPr/>
        </p:nvSpPr>
        <p:spPr>
          <a:xfrm rot="16200000">
            <a:off x="3720084" y="2223516"/>
            <a:ext cx="484632" cy="609600"/>
          </a:xfrm>
          <a:prstGeom prst="downArrow">
            <a:avLst/>
          </a:prstGeom>
          <a:solidFill>
            <a:schemeClr val="accent2">
              <a:lumMod val="20000"/>
              <a:lumOff val="8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6" name="Стрелка вниз 15"/>
          <p:cNvSpPr/>
          <p:nvPr/>
        </p:nvSpPr>
        <p:spPr>
          <a:xfrm rot="16200000">
            <a:off x="3529584" y="5004816"/>
            <a:ext cx="484632" cy="381000"/>
          </a:xfrm>
          <a:prstGeom prst="downArrow">
            <a:avLst/>
          </a:prstGeom>
          <a:solidFill>
            <a:schemeClr val="accent2">
              <a:lumMod val="20000"/>
              <a:lumOff val="8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9" name="Скругленный прямоугольник 18"/>
          <p:cNvSpPr/>
          <p:nvPr/>
        </p:nvSpPr>
        <p:spPr>
          <a:xfrm>
            <a:off x="4267200" y="1143000"/>
            <a:ext cx="4724400" cy="2895600"/>
          </a:xfrm>
          <a:prstGeom prst="roundRect">
            <a:avLst/>
          </a:prstGeom>
          <a:solidFill>
            <a:schemeClr val="accent5">
              <a:lumMod val="20000"/>
              <a:lumOff val="8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ru-RU" sz="1400" b="1" dirty="0" smtClean="0">
                <a:solidFill>
                  <a:srgbClr val="FF0000"/>
                </a:solidFill>
                <a:latin typeface="Trebuchet MS" pitchFamily="34" charset="0"/>
              </a:rPr>
              <a:t>Средства из областного бюджета на строительство, реконструкцию, капитальный и текущей ремонт </a:t>
            </a:r>
            <a:r>
              <a:rPr lang="ru-RU" sz="1400" dirty="0" smtClean="0">
                <a:solidFill>
                  <a:schemeClr val="tx1"/>
                </a:solidFill>
                <a:latin typeface="Trebuchet MS" pitchFamily="34" charset="0"/>
              </a:rPr>
              <a:t>предоставляются при наличии </a:t>
            </a:r>
            <a:r>
              <a:rPr lang="ru-RU" sz="1400" b="1" dirty="0" smtClean="0">
                <a:solidFill>
                  <a:srgbClr val="FF0000"/>
                </a:solidFill>
                <a:latin typeface="Trebuchet MS" pitchFamily="34" charset="0"/>
              </a:rPr>
              <a:t>положительного результата проверки достоверности определения сметной стоимости</a:t>
            </a:r>
            <a:r>
              <a:rPr lang="ru-RU" sz="1400" dirty="0" smtClean="0">
                <a:solidFill>
                  <a:schemeClr val="tx1"/>
                </a:solidFill>
                <a:latin typeface="Trebuchet MS" pitchFamily="34" charset="0"/>
              </a:rPr>
              <a:t>, проведенной КОГАУ «Управление государственной экспертизы и ценообразования в строительстве» либо ФГУ, подведомственным Министерству строительства и жилищно-коммунального хозяйства Российской Федерации, уполномоченными на проведение данной проверки</a:t>
            </a:r>
          </a:p>
        </p:txBody>
      </p:sp>
      <p:sp>
        <p:nvSpPr>
          <p:cNvPr id="21" name="Скругленный прямоугольник 20"/>
          <p:cNvSpPr/>
          <p:nvPr/>
        </p:nvSpPr>
        <p:spPr>
          <a:xfrm>
            <a:off x="228600" y="4419600"/>
            <a:ext cx="3352800" cy="1600200"/>
          </a:xfrm>
          <a:prstGeom prst="roundRect">
            <a:avLst/>
          </a:prstGeom>
          <a:solidFill>
            <a:schemeClr val="accent2">
              <a:lumMod val="20000"/>
              <a:lumOff val="8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chemeClr val="tx1"/>
                </a:solidFill>
                <a:latin typeface="Trebuchet MS" pitchFamily="34" charset="0"/>
              </a:rPr>
              <a:t>Проект постановления о мерах по исполнению Закона об областном бюджете  </a:t>
            </a:r>
          </a:p>
        </p:txBody>
      </p:sp>
      <p:sp>
        <p:nvSpPr>
          <p:cNvPr id="23" name="Скругленный прямоугольник 22"/>
          <p:cNvSpPr/>
          <p:nvPr/>
        </p:nvSpPr>
        <p:spPr>
          <a:xfrm>
            <a:off x="3962400" y="4191000"/>
            <a:ext cx="5029200" cy="2514600"/>
          </a:xfrm>
          <a:prstGeom prst="roundRect">
            <a:avLst/>
          </a:prstGeom>
          <a:solidFill>
            <a:schemeClr val="accent5">
              <a:lumMod val="20000"/>
              <a:lumOff val="8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1200" b="1" dirty="0" smtClean="0">
                <a:solidFill>
                  <a:srgbClr val="FF0000"/>
                </a:solidFill>
                <a:latin typeface="Trebuchet MS" pitchFamily="34" charset="0"/>
              </a:rPr>
              <a:t>В первом полугодии 2019 года заключить контракты в объеме 100% закупок, включенных в планы-графики</a:t>
            </a:r>
            <a:r>
              <a:rPr lang="ru-RU" sz="1200" dirty="0" smtClean="0">
                <a:solidFill>
                  <a:schemeClr val="tx1"/>
                </a:solidFill>
                <a:latin typeface="Trebuchet MS" pitchFamily="34" charset="0"/>
              </a:rPr>
              <a:t>, размещенные в ЕИС по состоянию на 01.04.2019, финансовое обеспечение которых осуществляется за счет средств областного бюджета. </a:t>
            </a:r>
          </a:p>
          <a:p>
            <a:r>
              <a:rPr lang="ru-RU" sz="1200" b="1" dirty="0" smtClean="0">
                <a:solidFill>
                  <a:srgbClr val="FF0000"/>
                </a:solidFill>
                <a:latin typeface="Trebuchet MS" pitchFamily="34" charset="0"/>
              </a:rPr>
              <a:t>Исключения составили закупки</a:t>
            </a:r>
            <a:r>
              <a:rPr lang="ru-RU" sz="1200" dirty="0" smtClean="0">
                <a:solidFill>
                  <a:srgbClr val="FF0000"/>
                </a:solidFill>
                <a:latin typeface="Trebuchet MS" pitchFamily="34" charset="0"/>
              </a:rPr>
              <a:t>:</a:t>
            </a:r>
          </a:p>
          <a:p>
            <a:r>
              <a:rPr lang="ru-RU" sz="1200" dirty="0" smtClean="0">
                <a:solidFill>
                  <a:schemeClr val="tx1"/>
                </a:solidFill>
                <a:latin typeface="Trebuchet MS" pitchFamily="34" charset="0"/>
              </a:rPr>
              <a:t>- осуществляемые в соответствии с п.п.4-5 ч.1 ст. 93 Закона № 44-ФЗ</a:t>
            </a:r>
          </a:p>
          <a:p>
            <a:r>
              <a:rPr lang="ru-RU" sz="1200" dirty="0" smtClean="0">
                <a:solidFill>
                  <a:schemeClr val="tx1"/>
                </a:solidFill>
                <a:latin typeface="Trebuchet MS" pitchFamily="34" charset="0"/>
              </a:rPr>
              <a:t>- которые не привели к заключению контрактов</a:t>
            </a:r>
          </a:p>
          <a:p>
            <a:r>
              <a:rPr lang="ru-RU" sz="1200" dirty="0" smtClean="0">
                <a:solidFill>
                  <a:schemeClr val="tx1"/>
                </a:solidFill>
                <a:latin typeface="Trebuchet MS" pitchFamily="34" charset="0"/>
              </a:rPr>
              <a:t>- лекарственных препаратов и изделий медицинского назначения</a:t>
            </a:r>
          </a:p>
          <a:p>
            <a:r>
              <a:rPr lang="ru-RU" sz="1200" dirty="0" smtClean="0">
                <a:solidFill>
                  <a:schemeClr val="tx1"/>
                </a:solidFill>
                <a:latin typeface="Trebuchet MS" pitchFamily="34" charset="0"/>
              </a:rPr>
              <a:t>- </a:t>
            </a:r>
            <a:r>
              <a:rPr lang="ru-RU" sz="1200" dirty="0" smtClean="0">
                <a:solidFill>
                  <a:srgbClr val="FF0000"/>
                </a:solidFill>
                <a:latin typeface="Trebuchet MS" pitchFamily="34" charset="0"/>
              </a:rPr>
              <a:t>продуктов питания</a:t>
            </a:r>
          </a:p>
          <a:p>
            <a:r>
              <a:rPr lang="ru-RU" sz="1200" dirty="0" smtClean="0">
                <a:solidFill>
                  <a:schemeClr val="tx1"/>
                </a:solidFill>
                <a:latin typeface="Trebuchet MS" pitchFamily="34" charset="0"/>
              </a:rPr>
              <a:t>- на проведение определенных мероприятий</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43000" y="381000"/>
            <a:ext cx="8001000" cy="677108"/>
          </a:xfrm>
        </p:spPr>
        <p:txBody>
          <a:bodyPr/>
          <a:lstStyle/>
          <a:p>
            <a:pPr algn="ctr" rtl="0"/>
            <a:r>
              <a:rPr lang="ru-RU" sz="2200" b="0" i="1" kern="12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Trebuchet MS" pitchFamily="34" charset="0"/>
                <a:ea typeface="+mn-ea"/>
                <a:cs typeface="+mn-cs"/>
              </a:rPr>
              <a:t>Осуществление определения поставщиков (подрядчиков, исполнителей)</a:t>
            </a:r>
          </a:p>
        </p:txBody>
      </p:sp>
      <p:sp>
        <p:nvSpPr>
          <p:cNvPr id="5" name="Скругленный прямоугольник 4"/>
          <p:cNvSpPr/>
          <p:nvPr/>
        </p:nvSpPr>
        <p:spPr>
          <a:xfrm>
            <a:off x="304800" y="1295400"/>
            <a:ext cx="3733800" cy="1981200"/>
          </a:xfrm>
          <a:prstGeom prst="roundRect">
            <a:avLst/>
          </a:prstGeom>
          <a:solidFill>
            <a:schemeClr val="accent2">
              <a:lumMod val="20000"/>
              <a:lumOff val="8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0000"/>
              </a:lnSpc>
            </a:pPr>
            <a:r>
              <a:rPr lang="ru-RU" sz="1600" b="1" dirty="0" smtClean="0">
                <a:solidFill>
                  <a:srgbClr val="0D0D0D"/>
                </a:solidFill>
                <a:latin typeface="Trebuchet MS" pitchFamily="34" charset="0"/>
              </a:rPr>
              <a:t>Распоряжение Правительства Кировской области </a:t>
            </a:r>
            <a:endParaRPr lang="ru-RU" sz="1600" dirty="0" smtClean="0">
              <a:latin typeface="Trebuchet MS" pitchFamily="34" charset="0"/>
            </a:endParaRPr>
          </a:p>
          <a:p>
            <a:pPr algn="ctr">
              <a:lnSpc>
                <a:spcPct val="100000"/>
              </a:lnSpc>
            </a:pPr>
            <a:r>
              <a:rPr lang="ru-RU" sz="1600" b="1" dirty="0" smtClean="0">
                <a:solidFill>
                  <a:srgbClr val="0D0D0D"/>
                </a:solidFill>
                <a:latin typeface="Trebuchet MS" pitchFamily="34" charset="0"/>
              </a:rPr>
              <a:t>от 20.01.2016 № 3</a:t>
            </a:r>
          </a:p>
          <a:p>
            <a:pPr algn="ctr">
              <a:lnSpc>
                <a:spcPct val="100000"/>
              </a:lnSpc>
            </a:pPr>
            <a:r>
              <a:rPr lang="ru-RU" sz="1600" b="1" dirty="0" smtClean="0">
                <a:solidFill>
                  <a:srgbClr val="0D0D0D"/>
                </a:solidFill>
                <a:latin typeface="Trebuchet MS" pitchFamily="34" charset="0"/>
              </a:rPr>
              <a:t> «Об организации закупок товаров, работ, услуг для заказчиков»</a:t>
            </a:r>
          </a:p>
        </p:txBody>
      </p:sp>
      <p:sp>
        <p:nvSpPr>
          <p:cNvPr id="6" name="Скругленный прямоугольник 5"/>
          <p:cNvSpPr/>
          <p:nvPr/>
        </p:nvSpPr>
        <p:spPr>
          <a:xfrm>
            <a:off x="228600" y="3581400"/>
            <a:ext cx="3886200" cy="2209800"/>
          </a:xfrm>
          <a:prstGeom prst="roundRect">
            <a:avLst/>
          </a:prstGeom>
          <a:solidFill>
            <a:schemeClr val="accent2">
              <a:lumMod val="20000"/>
              <a:lumOff val="8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smtClean="0">
                <a:solidFill>
                  <a:srgbClr val="0D0D0D"/>
                </a:solidFill>
                <a:latin typeface="Trebuchet MS" pitchFamily="34" charset="0"/>
              </a:rPr>
              <a:t>Постановление Правительства Кировской области</a:t>
            </a:r>
          </a:p>
          <a:p>
            <a:pPr algn="ctr"/>
            <a:r>
              <a:rPr lang="ru-RU" sz="1600" b="1" dirty="0" smtClean="0">
                <a:solidFill>
                  <a:srgbClr val="0D0D0D"/>
                </a:solidFill>
                <a:latin typeface="Trebuchet MS" pitchFamily="34" charset="0"/>
              </a:rPr>
              <a:t>от 21.04.2015 № 34/213</a:t>
            </a:r>
            <a:br>
              <a:rPr lang="ru-RU" sz="1600" b="1" dirty="0" smtClean="0">
                <a:solidFill>
                  <a:srgbClr val="0D0D0D"/>
                </a:solidFill>
                <a:latin typeface="Trebuchet MS" pitchFamily="34" charset="0"/>
              </a:rPr>
            </a:br>
            <a:r>
              <a:rPr lang="ru-RU" sz="1600" b="1" dirty="0" smtClean="0">
                <a:solidFill>
                  <a:srgbClr val="0D0D0D"/>
                </a:solidFill>
                <a:latin typeface="Trebuchet MS" pitchFamily="34" charset="0"/>
              </a:rPr>
              <a:t>«О государственном казенном учреждении Кировской области  уполномоченном на определение поставщиков (подрядчиков, исполнителей) для заказчиков»</a:t>
            </a:r>
          </a:p>
        </p:txBody>
      </p:sp>
      <p:sp>
        <p:nvSpPr>
          <p:cNvPr id="7" name="Скругленный прямоугольник 6"/>
          <p:cNvSpPr/>
          <p:nvPr/>
        </p:nvSpPr>
        <p:spPr>
          <a:xfrm>
            <a:off x="4724400" y="1676400"/>
            <a:ext cx="3810000" cy="4038600"/>
          </a:xfrm>
          <a:prstGeom prst="roundRect">
            <a:avLst/>
          </a:prstGeom>
          <a:solidFill>
            <a:schemeClr val="accent1">
              <a:lumMod val="20000"/>
              <a:lumOff val="80000"/>
            </a:schemeClr>
          </a:solid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1400" dirty="0" smtClean="0">
                <a:solidFill>
                  <a:schemeClr val="tx1"/>
                </a:solidFill>
                <a:latin typeface="Trebuchet MS" pitchFamily="34" charset="0"/>
              </a:rPr>
              <a:t>Областные государственные заказчики, бюджетные учреждения обязаны осуществлять определение поставщиков (подрядчиков, исполнителей) при закупке товаров, работ, услуг конкурентными способами через уполномоченное Правительством Кировской области на определение поставщиков (подрядчиков, исполнителей) для заказчиков учреждение – КОГКУ «Центр по техническому сопровождению государственных закупок» в соответствии с </a:t>
            </a:r>
            <a:r>
              <a:rPr lang="ru-RU" sz="1400" dirty="0" smtClean="0">
                <a:solidFill>
                  <a:schemeClr val="tx1"/>
                </a:solidFill>
                <a:latin typeface="Trebuchet MS" pitchFamily="34" charset="0"/>
                <a:cs typeface="Times New Roman" pitchFamily="18" charset="0"/>
              </a:rPr>
              <a:t>Порядком взаимодействия заказчиков с уполномоченным учреждением</a:t>
            </a:r>
            <a:endParaRPr lang="ru-RU" sz="1400" dirty="0" smtClean="0">
              <a:solidFill>
                <a:schemeClr val="tx1"/>
              </a:solidFill>
              <a:latin typeface="Trebuchet MS" pitchFamily="34" charset="0"/>
            </a:endParaRPr>
          </a:p>
          <a:p>
            <a:endParaRPr lang="ru-RU" sz="1400" dirty="0" smtClean="0">
              <a:solidFill>
                <a:schemeClr val="tx1"/>
              </a:solidFill>
              <a:latin typeface="Trebuchet MS" pitchFamily="34" charset="0"/>
            </a:endParaRPr>
          </a:p>
        </p:txBody>
      </p:sp>
      <p:cxnSp>
        <p:nvCxnSpPr>
          <p:cNvPr id="9" name="Прямая со стрелкой 8"/>
          <p:cNvCxnSpPr>
            <a:stCxn id="5" idx="3"/>
          </p:cNvCxnSpPr>
          <p:nvPr/>
        </p:nvCxnSpPr>
        <p:spPr>
          <a:xfrm>
            <a:off x="4038600" y="2286000"/>
            <a:ext cx="685800" cy="990600"/>
          </a:xfrm>
          <a:prstGeom prst="straightConnector1">
            <a:avLst/>
          </a:prstGeom>
          <a:ln w="38100">
            <a:solidFill>
              <a:schemeClr val="accent2">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1" name="Прямая со стрелкой 10"/>
          <p:cNvCxnSpPr>
            <a:stCxn id="6" idx="3"/>
            <a:endCxn id="7" idx="1"/>
          </p:cNvCxnSpPr>
          <p:nvPr/>
        </p:nvCxnSpPr>
        <p:spPr>
          <a:xfrm flipV="1">
            <a:off x="4114800" y="3695700"/>
            <a:ext cx="609600" cy="990600"/>
          </a:xfrm>
          <a:prstGeom prst="straightConnector1">
            <a:avLst/>
          </a:prstGeom>
          <a:ln w="38100">
            <a:solidFill>
              <a:schemeClr val="accent2">
                <a:lumMod val="75000"/>
              </a:schemeClr>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3741</TotalTime>
  <Words>1885</Words>
  <Application>Microsoft Office PowerPoint</Application>
  <PresentationFormat>Экран (4:3)</PresentationFormat>
  <Paragraphs>243</Paragraphs>
  <Slides>14</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14</vt:i4>
      </vt:variant>
    </vt:vector>
  </HeadingPairs>
  <TitlesOfParts>
    <vt:vector size="15" baseType="lpstr">
      <vt:lpstr>Office Theme</vt:lpstr>
      <vt:lpstr>Обзор изменений региональных нормативно-правовых актов  в сфере закупок</vt:lpstr>
      <vt:lpstr>Слайд 2</vt:lpstr>
      <vt:lpstr>Слайд 3</vt:lpstr>
      <vt:lpstr>Слайд 4</vt:lpstr>
      <vt:lpstr>Слайд 5</vt:lpstr>
      <vt:lpstr>Слайд 6</vt:lpstr>
      <vt:lpstr>Слайд 7</vt:lpstr>
      <vt:lpstr>Слайд 8</vt:lpstr>
      <vt:lpstr>Осуществление определения поставщиков (подрядчиков, исполнителей)</vt:lpstr>
      <vt:lpstr>Изменения в Порядок взаимодействия заказчиков с уполномоченным учреждением</vt:lpstr>
      <vt:lpstr>Пример заполнения формы технического задания на поставку товара</vt:lpstr>
      <vt:lpstr>Пример заполнения формы технического задания на поставку товара</vt:lpstr>
      <vt:lpstr>Региональные нормативно-правовые акты в сфере закупок</vt:lpstr>
      <vt:lpstr>Слайд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Итоги казначейского исполнения областного и местных бюджетов  за 1 квартал 2006 года  и задачи на текущий год</dc:title>
  <dc:creator>Суетин Евгений</dc:creator>
  <cp:lastModifiedBy>Alex</cp:lastModifiedBy>
  <cp:revision>495</cp:revision>
  <cp:lastPrinted>2018-01-12T10:40:30Z</cp:lastPrinted>
  <dcterms:created xsi:type="dcterms:W3CDTF">2016-04-13T07:05:04Z</dcterms:created>
  <dcterms:modified xsi:type="dcterms:W3CDTF">2018-12-19T19:38:05Z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2016-04-01T00:00:00Z</vt:filetime>
  </property>
  <property fmtid="{D5CDD505-2E9C-101B-9397-08002B2CF9AE}" pid="3" name="Creator">
    <vt:lpwstr>Microsoft® Office PowerPoint® 2007</vt:lpwstr>
  </property>
  <property fmtid="{D5CDD505-2E9C-101B-9397-08002B2CF9AE}" pid="4" name="LastSaved">
    <vt:filetime>2016-04-13T00:00:00Z</vt:filetime>
  </property>
</Properties>
</file>