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123"/>
          <c:y val="9.2825943316240979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615980521938263E-2"/>
          <c:y val="0.23797940579701751"/>
          <c:w val="0.96711813006354974"/>
          <c:h val="0.71991397885615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explosion val="25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11031324300356957"/>
                  <c:y val="-2.462061963875360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Кредиты кредитных организаций </c:v>
                </c:pt>
                <c:pt idx="1">
                  <c:v>Бюджетные кредиты</c:v>
                </c:pt>
                <c:pt idx="2">
                  <c:v>Государственные гарантии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30.7</c:v>
                </c:pt>
                <c:pt idx="1">
                  <c:v>68.7</c:v>
                </c:pt>
                <c:pt idx="2">
                  <c:v>0.6</c:v>
                </c:pt>
              </c:numCache>
            </c:numRef>
          </c:val>
        </c:ser>
        <c:dLbls>
          <c:showPercent val="1"/>
        </c:dLbls>
      </c:pie3DChart>
      <c:spPr>
        <a:noFill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19917914017086719"/>
          <c:y val="9.2472912366462226E-2"/>
          <c:w val="0.76553538677851862"/>
          <c:h val="0.17035954338406845"/>
        </c:manualLayout>
      </c:layout>
      <c:txPr>
        <a:bodyPr/>
        <a:lstStyle/>
        <a:p>
          <a:pPr rtl="0">
            <a:defRPr sz="170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40805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934645317454438E-2"/>
          <c:y val="0.27949221854491318"/>
          <c:w val="0.93860882488466668"/>
          <c:h val="0.692586423145963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rgbClr val="A5644E">
                  <a:lumMod val="50000"/>
                </a:srgbClr>
              </a:solidFill>
            </c:spPr>
          </c:dPt>
          <c:dLbls>
            <c:dLbl>
              <c:idx val="0"/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3.9063228044855382E-2"/>
                  <c:y val="0.11828150000745646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19693690682820378"/>
                  <c:y val="-0.11564413164619168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67.400000000000006</c:v>
                </c:pt>
                <c:pt idx="1">
                  <c:v>14.9</c:v>
                </c:pt>
                <c:pt idx="2">
                  <c:v>17.7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0737441487595012"/>
          <c:y val="8.7756561414152764E-2"/>
          <c:w val="0.80345901204537395"/>
          <c:h val="0.19265152895671636"/>
        </c:manualLayout>
      </c:layout>
      <c:txPr>
        <a:bodyPr/>
        <a:lstStyle/>
        <a:p>
          <a:pPr>
            <a:defRPr sz="1700" b="0" i="0" u="none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92F7A5-5437-4EAE-A94E-132111C64F1E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3016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01.10.2017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20" y="1124744"/>
          <a:ext cx="4392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563454" y="1098766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5024" cy="864096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01.10.2017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39552" y="1268760"/>
          <a:ext cx="7992888" cy="4511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36304"/>
                <a:gridCol w="2592288"/>
                <a:gridCol w="2664296"/>
              </a:tblGrid>
              <a:tr h="6309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5116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 </a:t>
                      </a:r>
                    </a:p>
                    <a:p>
                      <a:pPr algn="l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8 544 412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932 950,0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4782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 бюджетной системы Российской Федерации</a:t>
                      </a:r>
                    </a:p>
                    <a:p>
                      <a:pPr algn="l"/>
                      <a:endParaRPr lang="ru-RU" sz="8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19 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7 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583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649 059,2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7340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</a:p>
                    <a:p>
                      <a:pPr algn="l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173 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94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769 815,9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8074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l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27</a:t>
                      </a:r>
                      <a:r>
                        <a:rPr lang="en-US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855</a:t>
                      </a:r>
                      <a:r>
                        <a:rPr lang="en-US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90</a:t>
                      </a:r>
                      <a:r>
                        <a:rPr lang="ru-RU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800" b="0" i="0" u="none" strike="noStrike" baseline="0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800" b="0" i="0" u="none" strike="noStrike" dirty="0" smtClean="0">
                          <a:solidFill>
                            <a:srgbClr val="271D18"/>
                          </a:solidFill>
                          <a:latin typeface="Times New Roman"/>
                        </a:rPr>
                        <a:t>351 825,1</a:t>
                      </a:r>
                      <a:endParaRPr lang="ru-RU" sz="1800" b="0" i="0" u="none" strike="noStrike" dirty="0">
                        <a:solidFill>
                          <a:srgbClr val="271D18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505</TotalTime>
  <Words>98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Структура государственного и муниципального долга  Кировской области по состоянию  на 01.10.2017</vt:lpstr>
      <vt:lpstr>Информация о государственном и муниципальном долге Кировской области по состоянию на 01.10.2017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nelubina</cp:lastModifiedBy>
  <cp:revision>90</cp:revision>
  <dcterms:created xsi:type="dcterms:W3CDTF">2016-03-15T07:52:22Z</dcterms:created>
  <dcterms:modified xsi:type="dcterms:W3CDTF">2018-03-16T12:46:40Z</dcterms:modified>
</cp:coreProperties>
</file>