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76" r:id="rId1"/>
  </p:sldMasterIdLst>
  <p:sldIdLst>
    <p:sldId id="257" r:id="rId2"/>
    <p:sldId id="258" r:id="rId3"/>
  </p:sldIdLst>
  <p:sldSz cx="9144000" cy="6858000" type="screen4x3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1" autoAdjust="0"/>
    <p:restoredTop sz="86431" autoAdjust="0"/>
  </p:normalViewPr>
  <p:slideViewPr>
    <p:cSldViewPr>
      <p:cViewPr varScale="1">
        <p:scale>
          <a:sx n="64" d="100"/>
          <a:sy n="64" d="100"/>
        </p:scale>
        <p:origin x="-114" y="-8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2000"/>
            </a:pPr>
            <a:r>
              <a:rPr lang="ru-RU" sz="2000" dirty="0" smtClean="0"/>
              <a:t>Государственный долг</a:t>
            </a:r>
            <a:endParaRPr lang="ru-RU" sz="2000" dirty="0"/>
          </a:p>
        </c:rich>
      </c:tx>
      <c:layout>
        <c:manualLayout>
          <c:xMode val="edge"/>
          <c:yMode val="edge"/>
          <c:x val="0.22731754532597187"/>
          <c:y val="9.2825943316241829E-3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2.6818513789906965E-4"/>
          <c:y val="0.25654459446026467"/>
          <c:w val="0.99603117868506419"/>
          <c:h val="0.7407998161023047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Структра</c:v>
                </c:pt>
              </c:strCache>
            </c:strRef>
          </c:tx>
          <c:explosion val="25"/>
          <c:dPt>
            <c:idx val="0"/>
            <c:explosion val="9"/>
          </c:dPt>
          <c:dPt>
            <c:idx val="1"/>
            <c:explosion val="14"/>
            <c:spPr>
              <a:solidFill>
                <a:schemeClr val="accent4">
                  <a:lumMod val="75000"/>
                </a:schemeClr>
              </a:solidFill>
            </c:spPr>
          </c:dPt>
          <c:dPt>
            <c:idx val="2"/>
            <c:spPr>
              <a:solidFill>
                <a:schemeClr val="accent2">
                  <a:lumMod val="50000"/>
                </a:schemeClr>
              </a:solidFill>
            </c:spPr>
          </c:dPt>
          <c:dLbls>
            <c:dLbl>
              <c:idx val="0"/>
              <c:numFmt formatCode="0.0%" sourceLinked="0"/>
              <c:spPr/>
              <c:txPr>
                <a:bodyPr/>
                <a:lstStyle/>
                <a:p>
                  <a:pPr>
                    <a:defRPr sz="19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</c:dLbl>
            <c:dLbl>
              <c:idx val="1"/>
              <c:layout>
                <c:manualLayout>
                  <c:x val="0.19733121638579323"/>
                  <c:y val="-0.10056283950906038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900" b="1">
                      <a:solidFill>
                        <a:schemeClr val="tx2">
                          <a:lumMod val="50000"/>
                        </a:schemeClr>
                      </a:solidFill>
                    </a:defRPr>
                  </a:pPr>
                  <a:endParaRPr lang="ru-RU"/>
                </a:p>
              </c:txPr>
              <c:showPercent val="1"/>
            </c:dLbl>
            <c:dLbl>
              <c:idx val="2"/>
              <c:layout>
                <c:manualLayout>
                  <c:x val="0.1565741329287639"/>
                  <c:y val="-6.8712942713967509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900" b="1">
                      <a:solidFill>
                        <a:schemeClr val="tx2">
                          <a:lumMod val="50000"/>
                        </a:schemeClr>
                      </a:solidFill>
                    </a:defRPr>
                  </a:pPr>
                  <a:endParaRPr lang="ru-RU"/>
                </a:p>
              </c:txPr>
              <c:showPercent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900" smtClean="0"/>
                      <a:t>0</a:t>
                    </a:r>
                    <a:r>
                      <a:rPr lang="ru-RU" smtClean="0"/>
                      <a:t>,</a:t>
                    </a:r>
                    <a:r>
                      <a:rPr lang="en-US" smtClean="0"/>
                      <a:t>0%</a:t>
                    </a:r>
                    <a:endParaRPr lang="en-US" dirty="0"/>
                  </a:p>
                </c:rich>
              </c:tx>
              <c:showPercent val="1"/>
            </c:dLbl>
            <c:txPr>
              <a:bodyPr/>
              <a:lstStyle/>
              <a:p>
                <a:pPr>
                  <a:defRPr sz="1900" b="1">
                    <a:solidFill>
                      <a:schemeClr val="tx2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Лист1!$A$2:$A$5</c:f>
              <c:strCache>
                <c:ptCount val="2"/>
                <c:pt idx="0">
                  <c:v>Кредиты кредитных организаций </c:v>
                </c:pt>
                <c:pt idx="1">
                  <c:v>Бюджетные кредиты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29.4</c:v>
                </c:pt>
                <c:pt idx="1">
                  <c:v>70.599999999999994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Percent val="1"/>
            <c:showLeaderLines val="1"/>
          </c:dLbls>
          <c:cat>
            <c:strRef>
              <c:f>Лист1!$A$2:$A$5</c:f>
              <c:strCache>
                <c:ptCount val="2"/>
                <c:pt idx="0">
                  <c:v>Кредиты кредитных организаций </c:v>
                </c:pt>
                <c:pt idx="1">
                  <c:v>Бюджетные кредиты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dLbls>
          <c:showPercent val="1"/>
        </c:dLbls>
      </c:pie3DChart>
      <c:spPr>
        <a:noFill/>
      </c:spPr>
    </c:plotArea>
    <c:legend>
      <c:legendPos val="t"/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14713574630141277"/>
          <c:y val="7.1587075120308263E-2"/>
          <c:w val="0.76553538677851862"/>
          <c:h val="0.13090851747466656"/>
        </c:manualLayout>
      </c:layout>
      <c:txPr>
        <a:bodyPr/>
        <a:lstStyle/>
        <a:p>
          <a:pPr rtl="0">
            <a:defRPr sz="1700">
              <a:solidFill>
                <a:schemeClr val="accent2">
                  <a:lumMod val="50000"/>
                </a:schemeClr>
              </a:solidFill>
            </a:defRPr>
          </a:pPr>
          <a:endParaRPr lang="ru-RU"/>
        </a:p>
      </c:txPr>
    </c:legend>
    <c:plotVisOnly val="1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000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Муниципальный</a:t>
            </a:r>
            <a:r>
              <a:rPr lang="ru-RU" sz="2000" baseline="0" dirty="0" smtClean="0">
                <a:latin typeface="Times New Roman" pitchFamily="18" charset="0"/>
                <a:cs typeface="Times New Roman" pitchFamily="18" charset="0"/>
              </a:rPr>
              <a:t> долг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9060200050631898"/>
          <c:y val="9.2825943316241603E-3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6.9844516500558158E-4"/>
          <c:y val="0.26101474088065557"/>
          <c:w val="0.99930155483499439"/>
          <c:h val="0.7364704307616539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19"/>
          <c:dPt>
            <c:idx val="1"/>
            <c:spPr>
              <a:solidFill>
                <a:schemeClr val="accent4">
                  <a:lumMod val="75000"/>
                </a:schemeClr>
              </a:solidFill>
            </c:spPr>
          </c:dPt>
          <c:dPt>
            <c:idx val="2"/>
            <c:spPr>
              <a:solidFill>
                <a:srgbClr val="A5644E">
                  <a:lumMod val="50000"/>
                </a:srgbClr>
              </a:solidFill>
            </c:spPr>
          </c:dPt>
          <c:dLbls>
            <c:dLbl>
              <c:idx val="0"/>
              <c:layout>
                <c:manualLayout>
                  <c:x val="-0.10659687790471233"/>
                  <c:y val="-0.18793049704051182"/>
                </c:manualLayout>
              </c:layout>
              <c:numFmt formatCode="0.0%" sourceLinked="0"/>
              <c:spPr>
                <a:solidFill>
                  <a:srgbClr val="FBEEC9">
                    <a:alpha val="0"/>
                  </a:srgbClr>
                </a:solidFill>
              </c:spPr>
              <c:txPr>
                <a:bodyPr/>
                <a:lstStyle/>
                <a:p>
                  <a:pPr>
                    <a:defRPr sz="1900" b="1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Percent val="1"/>
            </c:dLbl>
            <c:dLbl>
              <c:idx val="1"/>
              <c:layout>
                <c:manualLayout>
                  <c:x val="-7.6253103337865377E-2"/>
                  <c:y val="-2.7228636598572796E-2"/>
                </c:manualLayout>
              </c:layout>
              <c:showPercent val="1"/>
            </c:dLbl>
            <c:dLbl>
              <c:idx val="2"/>
              <c:layout>
                <c:manualLayout>
                  <c:x val="0.1939022845823547"/>
                  <c:y val="-9.4856932309506523E-2"/>
                </c:manualLayout>
              </c:layout>
              <c:showPercent val="1"/>
            </c:dLbl>
            <c:dLbl>
              <c:idx val="3"/>
              <c:layout>
                <c:manualLayout>
                  <c:x val="-3.7732526326101981E-2"/>
                  <c:y val="-9.7925357537374205E-2"/>
                </c:manualLayout>
              </c:layout>
              <c:showPercent val="1"/>
            </c:dLbl>
            <c:numFmt formatCode="0.0%" sourceLinked="0"/>
            <c:spPr>
              <a:solidFill>
                <a:srgbClr val="FBEEC9">
                  <a:alpha val="0"/>
                </a:srgbClr>
              </a:solidFill>
            </c:spPr>
            <c:txPr>
              <a:bodyPr/>
              <a:lstStyle/>
              <a:p>
                <a:pPr>
                  <a:defRPr sz="1900" b="1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Кредиты кредитных организаций</c:v>
                </c:pt>
                <c:pt idx="1">
                  <c:v>Бюджетные кредиты</c:v>
                </c:pt>
                <c:pt idx="2">
                  <c:v>Муниципальные гарантии 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84.13</c:v>
                </c:pt>
                <c:pt idx="1">
                  <c:v>14.41</c:v>
                </c:pt>
                <c:pt idx="2">
                  <c:v>1.46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>
        <c:manualLayout>
          <c:xMode val="edge"/>
          <c:yMode val="edge"/>
          <c:x val="0.10433977457640513"/>
          <c:y val="7.1588768457927193E-2"/>
          <c:w val="0.80345901204537751"/>
          <c:h val="0.18110310541655619"/>
        </c:manualLayout>
      </c:layout>
      <c:txPr>
        <a:bodyPr/>
        <a:lstStyle/>
        <a:p>
          <a:pPr>
            <a:defRPr sz="1700" b="0" i="0" u="none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F7A5-5437-4EAE-A94E-132111C64F1E}" type="datetimeFigureOut">
              <a:rPr lang="ru-RU" smtClean="0"/>
              <a:pPr/>
              <a:t>19.03.2019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71D41-93DF-4B60-A882-E883476829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F7A5-5437-4EAE-A94E-132111C64F1E}" type="datetimeFigureOut">
              <a:rPr lang="ru-RU" smtClean="0"/>
              <a:pPr/>
              <a:t>19.03.2019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71D41-93DF-4B60-A882-E883476829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F7A5-5437-4EAE-A94E-132111C64F1E}" type="datetimeFigureOut">
              <a:rPr lang="ru-RU" smtClean="0"/>
              <a:pPr/>
              <a:t>19.03.2019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71D41-93DF-4B60-A882-E883476829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F7A5-5437-4EAE-A94E-132111C64F1E}" type="datetimeFigureOut">
              <a:rPr lang="ru-RU" smtClean="0"/>
              <a:pPr/>
              <a:t>19.03.2019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71D41-93DF-4B60-A882-E883476829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F7A5-5437-4EAE-A94E-132111C64F1E}" type="datetimeFigureOut">
              <a:rPr lang="ru-RU" smtClean="0"/>
              <a:pPr/>
              <a:t>19.03.2019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71D41-93DF-4B60-A882-E883476829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F7A5-5437-4EAE-A94E-132111C64F1E}" type="datetimeFigureOut">
              <a:rPr lang="ru-RU" smtClean="0"/>
              <a:pPr/>
              <a:t>19.03.2019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71D41-93DF-4B60-A882-E883476829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F7A5-5437-4EAE-A94E-132111C64F1E}" type="datetimeFigureOut">
              <a:rPr lang="ru-RU" smtClean="0"/>
              <a:pPr/>
              <a:t>19.03.2019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71D41-93DF-4B60-A882-E883476829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F7A5-5437-4EAE-A94E-132111C64F1E}" type="datetimeFigureOut">
              <a:rPr lang="ru-RU" smtClean="0"/>
              <a:pPr/>
              <a:t>19.03.2019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71D41-93DF-4B60-A882-E883476829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F7A5-5437-4EAE-A94E-132111C64F1E}" type="datetimeFigureOut">
              <a:rPr lang="ru-RU" smtClean="0"/>
              <a:pPr/>
              <a:t>19.03.2019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71D41-93DF-4B60-A882-E883476829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F7A5-5437-4EAE-A94E-132111C64F1E}" type="datetimeFigureOut">
              <a:rPr lang="ru-RU" smtClean="0"/>
              <a:pPr/>
              <a:t>19.03.2019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71D41-93DF-4B60-A882-E883476829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F7A5-5437-4EAE-A94E-132111C64F1E}" type="datetimeFigureOut">
              <a:rPr lang="ru-RU" smtClean="0"/>
              <a:pPr/>
              <a:t>19.03.2019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3E71D41-93DF-4B60-A882-E883476829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A92F7A5-5437-4EAE-A94E-132111C64F1E}" type="datetimeFigureOut">
              <a:rPr lang="ru-RU" smtClean="0"/>
              <a:pPr/>
              <a:t>19.03.2019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3E71D41-93DF-4B60-A882-E883476829CA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7" r:id="rId1"/>
    <p:sldLayoutId id="2147484178" r:id="rId2"/>
    <p:sldLayoutId id="2147484179" r:id="rId3"/>
    <p:sldLayoutId id="2147484180" r:id="rId4"/>
    <p:sldLayoutId id="2147484181" r:id="rId5"/>
    <p:sldLayoutId id="2147484182" r:id="rId6"/>
    <p:sldLayoutId id="2147484183" r:id="rId7"/>
    <p:sldLayoutId id="2147484184" r:id="rId8"/>
    <p:sldLayoutId id="2147484185" r:id="rId9"/>
    <p:sldLayoutId id="2147484186" r:id="rId10"/>
    <p:sldLayoutId id="214748418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593016" cy="864096"/>
          </a:xfrm>
          <a:effectLst>
            <a:outerShdw blurRad="50800" dist="50800" dir="5400000" algn="ctr" rotWithShape="0">
              <a:schemeClr val="bg1"/>
            </a:outerShdw>
          </a:effectLst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государственного и муниципального долга </a:t>
            </a:r>
            <a:b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Кировской области по состоянию на 01.0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.2019</a:t>
            </a:r>
            <a:endParaRPr lang="ru-RU" sz="20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179512" y="1385392"/>
          <a:ext cx="4392488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</p:nvPr>
        </p:nvGraphicFramePr>
        <p:xfrm>
          <a:off x="4643846" y="1368864"/>
          <a:ext cx="4185010" cy="54985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175" y="528067"/>
            <a:ext cx="8665024" cy="864096"/>
          </a:xfrm>
          <a:effectLst>
            <a:outerShdw blurRad="50800" dist="50800" dir="5400000" sx="1000" sy="1000" algn="ctr" rotWithShape="0">
              <a:schemeClr val="tx2">
                <a:lumMod val="20000"/>
                <a:lumOff val="80000"/>
              </a:schemeClr>
            </a:outerShdw>
          </a:effectLst>
        </p:spPr>
        <p:txBody>
          <a:bodyPr wrap="square"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Информация о государственном и муниципальном долге Кировской области по состоянию на 01.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03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.201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542926" y="1571624"/>
          <a:ext cx="8064895" cy="497893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36503"/>
                <a:gridCol w="1845283"/>
                <a:gridCol w="1683109"/>
              </a:tblGrid>
              <a:tr h="54186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Виды</a:t>
                      </a:r>
                      <a:r>
                        <a:rPr lang="ru-RU" sz="14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долговых обязательств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Государственный долг, тыс. рублей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Муниципальный долг, тыс. рублей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610269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Государственные</a:t>
                      </a:r>
                      <a:r>
                        <a:rPr lang="ru-RU" sz="14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(муниципальные) ценные бумаги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400" b="0" i="0" u="none" strike="noStrike" kern="1200" dirty="0" smtClean="0">
                          <a:solidFill>
                            <a:srgbClr val="271D18"/>
                          </a:solidFill>
                          <a:latin typeface="Times New Roman"/>
                          <a:ea typeface="+mn-ea"/>
                          <a:cs typeface="+mn-cs"/>
                        </a:rPr>
                        <a:t>1,00</a:t>
                      </a:r>
                      <a:endParaRPr kumimoji="0" lang="ru-RU" sz="1400" b="0" i="0" u="none" strike="noStrike" kern="1200" dirty="0">
                        <a:solidFill>
                          <a:srgbClr val="271D18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400" b="0" i="0" u="none" strike="noStrike" kern="1200" dirty="0" smtClean="0">
                          <a:solidFill>
                            <a:srgbClr val="271D18"/>
                          </a:solidFill>
                          <a:latin typeface="Times New Roman"/>
                          <a:ea typeface="+mn-ea"/>
                          <a:cs typeface="+mn-cs"/>
                        </a:rPr>
                        <a:t>0,00</a:t>
                      </a:r>
                      <a:endParaRPr kumimoji="0" lang="ru-RU" sz="1400" b="0" i="0" u="none" strike="noStrike" kern="1200" dirty="0">
                        <a:solidFill>
                          <a:srgbClr val="271D18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</a:tr>
              <a:tr h="802029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Кредиты, полученные от кредитных организаций 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400" b="0" i="0" u="none" strike="noStrike" kern="1200" baseline="0" dirty="0" smtClean="0">
                          <a:solidFill>
                            <a:srgbClr val="271D18"/>
                          </a:solidFill>
                          <a:latin typeface="Times New Roman"/>
                          <a:ea typeface="+mn-ea"/>
                          <a:cs typeface="+mn-cs"/>
                        </a:rPr>
                        <a:t>7 811 716,25</a:t>
                      </a:r>
                      <a:endParaRPr kumimoji="0" lang="ru-RU" sz="1400" b="0" i="0" u="none" strike="noStrike" kern="1200" dirty="0">
                        <a:solidFill>
                          <a:srgbClr val="271D18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400" b="0" i="0" u="none" strike="noStrike" kern="1200" dirty="0" smtClean="0">
                          <a:solidFill>
                            <a:srgbClr val="271D18"/>
                          </a:solidFill>
                          <a:latin typeface="Times New Roman"/>
                          <a:ea typeface="+mn-ea"/>
                          <a:cs typeface="+mn-cs"/>
                        </a:rPr>
                        <a:t>3 </a:t>
                      </a:r>
                      <a:r>
                        <a:rPr kumimoji="0" lang="en-US" sz="1400" b="0" i="0" u="none" strike="noStrike" kern="1200" dirty="0" smtClean="0">
                          <a:solidFill>
                            <a:srgbClr val="271D18"/>
                          </a:solidFill>
                          <a:latin typeface="Times New Roman"/>
                          <a:ea typeface="+mn-ea"/>
                          <a:cs typeface="+mn-cs"/>
                        </a:rPr>
                        <a:t>177 660</a:t>
                      </a:r>
                      <a:r>
                        <a:rPr kumimoji="0" lang="ru-RU" sz="1400" b="0" i="0" u="none" strike="noStrike" kern="1200" dirty="0" smtClean="0">
                          <a:solidFill>
                            <a:srgbClr val="271D18"/>
                          </a:solidFill>
                          <a:latin typeface="Times New Roman"/>
                          <a:ea typeface="+mn-ea"/>
                          <a:cs typeface="+mn-cs"/>
                        </a:rPr>
                        <a:t>,89</a:t>
                      </a:r>
                      <a:endParaRPr kumimoji="0" lang="ru-RU" sz="1400" b="0" i="0" u="none" strike="noStrike" kern="1200" dirty="0">
                        <a:solidFill>
                          <a:srgbClr val="271D18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</a:tr>
              <a:tr h="588888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Бюджетные кредиты, полученные</a:t>
                      </a:r>
                      <a:r>
                        <a:rPr lang="ru-RU" sz="14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от других бюджетов бюджетной системы Российской Федерации, </a:t>
                      </a:r>
                      <a:br>
                        <a:rPr lang="ru-RU" sz="14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4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400" b="0" i="0" u="none" strike="noStrike" kern="1200" dirty="0" smtClean="0">
                          <a:solidFill>
                            <a:srgbClr val="271D18"/>
                          </a:solidFill>
                          <a:latin typeface="Times New Roman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ru-RU" sz="1400" b="0" i="0" u="none" strike="noStrike" kern="1200" baseline="0" dirty="0" smtClean="0">
                          <a:solidFill>
                            <a:srgbClr val="271D18"/>
                          </a:solidFill>
                          <a:latin typeface="Times New Roman"/>
                          <a:ea typeface="+mn-ea"/>
                          <a:cs typeface="+mn-cs"/>
                        </a:rPr>
                        <a:t>8 755 724,44</a:t>
                      </a:r>
                      <a:endParaRPr kumimoji="0" lang="ru-RU" sz="1400" b="0" i="0" u="none" strike="noStrike" kern="1200" dirty="0">
                        <a:solidFill>
                          <a:srgbClr val="271D18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1400" b="0" i="0" u="none" strike="noStrike" kern="1200" dirty="0" smtClean="0">
                          <a:solidFill>
                            <a:srgbClr val="271D18"/>
                          </a:solidFill>
                          <a:latin typeface="Times New Roman"/>
                          <a:ea typeface="+mn-ea"/>
                          <a:cs typeface="+mn-cs"/>
                        </a:rPr>
                        <a:t>544 453</a:t>
                      </a:r>
                      <a:r>
                        <a:rPr kumimoji="0" lang="ru-RU" sz="1400" b="0" i="0" u="none" strike="noStrike" kern="1200" dirty="0" smtClean="0">
                          <a:solidFill>
                            <a:srgbClr val="271D18"/>
                          </a:solidFill>
                          <a:latin typeface="Times New Roman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en-US" sz="1400" b="0" i="0" u="none" strike="noStrike" kern="1200" dirty="0" smtClean="0">
                          <a:solidFill>
                            <a:srgbClr val="271D18"/>
                          </a:solidFill>
                          <a:latin typeface="Times New Roman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ru-RU" sz="1400" b="0" i="0" u="none" strike="noStrike" kern="1200" dirty="0" smtClean="0">
                          <a:solidFill>
                            <a:srgbClr val="271D18"/>
                          </a:solidFill>
                          <a:latin typeface="Times New Roman"/>
                          <a:ea typeface="+mn-ea"/>
                          <a:cs typeface="+mn-cs"/>
                        </a:rPr>
                        <a:t>0</a:t>
                      </a:r>
                      <a:endParaRPr kumimoji="0" lang="ru-RU" sz="1400" b="0" i="0" u="none" strike="noStrike" kern="1200" dirty="0">
                        <a:solidFill>
                          <a:srgbClr val="271D18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</a:tr>
              <a:tr h="626691">
                <a:tc>
                  <a:txBody>
                    <a:bodyPr/>
                    <a:lstStyle/>
                    <a:p>
                      <a:pPr marL="360000" algn="l">
                        <a:spcBef>
                          <a:spcPts val="200"/>
                        </a:spcBef>
                      </a:pPr>
                      <a:r>
                        <a:rPr lang="ru-RU" sz="1200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реструктурированные </a:t>
                      </a:r>
                      <a:r>
                        <a:rPr lang="ru-RU" sz="1200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бюджетные</a:t>
                      </a:r>
                      <a:r>
                        <a:rPr lang="ru-RU" sz="1200" i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200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кредиты</a:t>
                      </a:r>
                      <a:endParaRPr kumimoji="0" lang="ru-RU" sz="1200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1" u="none" strike="noStrike" kern="1200" dirty="0" smtClean="0">
                          <a:solidFill>
                            <a:srgbClr val="271D18"/>
                          </a:solidFill>
                          <a:latin typeface="Times New Roman"/>
                          <a:ea typeface="+mn-ea"/>
                          <a:cs typeface="+mn-cs"/>
                        </a:rPr>
                        <a:t>15 755 724,44</a:t>
                      </a:r>
                      <a:endParaRPr kumimoji="0" lang="ru-RU" sz="1200" b="0" i="1" u="none" strike="noStrike" kern="1200" dirty="0">
                        <a:solidFill>
                          <a:srgbClr val="271D18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1" u="none" strike="noStrike" kern="1200" dirty="0" smtClean="0">
                          <a:solidFill>
                            <a:srgbClr val="271D18"/>
                          </a:solidFill>
                          <a:latin typeface="Times New Roman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</a:tr>
              <a:tr h="545192">
                <a:tc>
                  <a:txBody>
                    <a:bodyPr/>
                    <a:lstStyle/>
                    <a:p>
                      <a:pPr marL="360000" algn="l">
                        <a:spcBef>
                          <a:spcPts val="200"/>
                        </a:spcBef>
                      </a:pPr>
                      <a:r>
                        <a:rPr lang="ru-RU" sz="1200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краткосрочные бюджетные  </a:t>
                      </a:r>
                      <a:r>
                        <a:rPr lang="en-US" sz="1200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кредиты</a:t>
                      </a:r>
                      <a:r>
                        <a:rPr lang="en-US" sz="1200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пополнение остатков  средств  на счетах бюджетов субъектов  Российской Федерации  (местных бюджетов)</a:t>
                      </a:r>
                      <a:endParaRPr lang="ru-RU" sz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1" u="none" strike="noStrike" kern="1200" dirty="0" smtClean="0">
                          <a:solidFill>
                            <a:srgbClr val="271D18"/>
                          </a:solidFill>
                          <a:latin typeface="Times New Roman"/>
                          <a:ea typeface="+mn-ea"/>
                          <a:cs typeface="+mn-cs"/>
                        </a:rPr>
                        <a:t>3 000 000,00</a:t>
                      </a:r>
                      <a:endParaRPr kumimoji="0" lang="ru-RU" sz="1200" b="0" i="1" u="none" strike="noStrike" kern="1200" dirty="0">
                        <a:solidFill>
                          <a:srgbClr val="271D18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1" u="none" strike="noStrike" kern="1200" dirty="0" smtClean="0">
                          <a:solidFill>
                            <a:srgbClr val="271D18"/>
                          </a:solidFill>
                          <a:latin typeface="Times New Roman"/>
                          <a:ea typeface="+mn-ea"/>
                          <a:cs typeface="+mn-cs"/>
                        </a:rPr>
                        <a:t>512</a:t>
                      </a:r>
                      <a:r>
                        <a:rPr kumimoji="0" lang="ru-RU" sz="1200" b="0" i="1" u="none" strike="noStrike" kern="1200" baseline="0" dirty="0" smtClean="0">
                          <a:solidFill>
                            <a:srgbClr val="271D18"/>
                          </a:solidFill>
                          <a:latin typeface="Times New Roman"/>
                          <a:ea typeface="+mn-ea"/>
                          <a:cs typeface="+mn-cs"/>
                        </a:rPr>
                        <a:t> 500,00</a:t>
                      </a:r>
                      <a:endParaRPr kumimoji="0" lang="ru-RU" sz="1200" b="0" i="1" u="none" strike="noStrike" kern="1200" dirty="0">
                        <a:solidFill>
                          <a:srgbClr val="271D18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</a:tr>
              <a:tr h="545192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Государственные</a:t>
                      </a:r>
                      <a:r>
                        <a:rPr lang="ru-RU" sz="14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(муниципальные) г</a:t>
                      </a:r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арантии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400" b="0" i="0" u="none" strike="noStrike" kern="1200" dirty="0" smtClean="0">
                          <a:solidFill>
                            <a:srgbClr val="271D18"/>
                          </a:solidFill>
                          <a:latin typeface="Times New Roman"/>
                          <a:ea typeface="+mn-ea"/>
                          <a:cs typeface="+mn-cs"/>
                        </a:rPr>
                        <a:t>0,00</a:t>
                      </a:r>
                      <a:endParaRPr kumimoji="0" lang="ru-RU" sz="1400" b="0" i="0" u="none" strike="noStrike" kern="1200" dirty="0">
                        <a:solidFill>
                          <a:srgbClr val="271D18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400" b="0" i="0" u="none" strike="noStrike" kern="1200" dirty="0" smtClean="0">
                          <a:solidFill>
                            <a:srgbClr val="271D18"/>
                          </a:solidFill>
                          <a:latin typeface="Times New Roman"/>
                          <a:ea typeface="+mn-ea"/>
                          <a:cs typeface="+mn-cs"/>
                        </a:rPr>
                        <a:t>55 </a:t>
                      </a:r>
                      <a:r>
                        <a:rPr kumimoji="0" lang="en-US" sz="1400" b="0" i="0" u="none" strike="noStrike" kern="1200" dirty="0" smtClean="0">
                          <a:solidFill>
                            <a:srgbClr val="271D18"/>
                          </a:solidFill>
                          <a:latin typeface="Times New Roman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ru-RU" sz="1400" b="0" i="0" u="none" strike="noStrike" kern="1200" dirty="0" smtClean="0">
                          <a:solidFill>
                            <a:srgbClr val="271D18"/>
                          </a:solidFill>
                          <a:latin typeface="Times New Roman"/>
                          <a:ea typeface="+mn-ea"/>
                          <a:cs typeface="+mn-cs"/>
                        </a:rPr>
                        <a:t>43,85</a:t>
                      </a:r>
                      <a:endParaRPr kumimoji="0" lang="ru-RU" sz="1400" b="0" i="0" u="none" strike="noStrike" kern="1200" dirty="0">
                        <a:solidFill>
                          <a:srgbClr val="271D18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</a:tr>
              <a:tr h="481291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400" b="0" i="0" u="none" strike="noStrike" kern="1200" dirty="0" smtClean="0">
                          <a:solidFill>
                            <a:srgbClr val="271D18"/>
                          </a:solidFill>
                          <a:latin typeface="Times New Roman"/>
                          <a:ea typeface="+mn-ea"/>
                          <a:cs typeface="+mn-cs"/>
                        </a:rPr>
                        <a:t>26</a:t>
                      </a:r>
                      <a:r>
                        <a:rPr kumimoji="0" lang="ru-RU" sz="1400" b="0" i="0" u="none" strike="noStrike" kern="1200" baseline="0" dirty="0" smtClean="0">
                          <a:solidFill>
                            <a:srgbClr val="271D18"/>
                          </a:solidFill>
                          <a:latin typeface="Times New Roman"/>
                          <a:ea typeface="+mn-ea"/>
                          <a:cs typeface="+mn-cs"/>
                        </a:rPr>
                        <a:t> 567 441,69</a:t>
                      </a:r>
                      <a:endParaRPr kumimoji="0" lang="ru-RU" sz="1400" b="0" i="0" u="none" strike="noStrike" kern="1200" dirty="0">
                        <a:solidFill>
                          <a:srgbClr val="271D18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400" b="0" i="0" u="none" strike="noStrike" kern="1200" dirty="0" smtClean="0">
                          <a:solidFill>
                            <a:srgbClr val="271D18"/>
                          </a:solidFill>
                          <a:latin typeface="Times New Roman"/>
                          <a:ea typeface="+mn-ea"/>
                          <a:cs typeface="+mn-cs"/>
                        </a:rPr>
                        <a:t>3 777 257,84</a:t>
                      </a:r>
                      <a:endParaRPr kumimoji="0" lang="ru-RU" sz="1400" b="0" i="0" u="none" strike="noStrike" kern="1200" dirty="0">
                        <a:solidFill>
                          <a:srgbClr val="271D18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1912</TotalTime>
  <Words>137</Words>
  <Application>Microsoft Office PowerPoint</Application>
  <PresentationFormat>Экран (4:3)</PresentationFormat>
  <Paragraphs>33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Поток</vt:lpstr>
      <vt:lpstr>Структура государственного и муниципального долга  Кировской области по состоянию на 01.03.2019</vt:lpstr>
      <vt:lpstr>Информация о государственном и муниципальном долге Кировской области по состоянию на 01.03.2019</vt:lpstr>
    </vt:vector>
  </TitlesOfParts>
  <Company>Департамент финансов Кировской области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Долговые обязательства Кировской области</dc:title>
  <dc:creator>smorkalova</dc:creator>
  <cp:lastModifiedBy>nelubina</cp:lastModifiedBy>
  <cp:revision>227</cp:revision>
  <dcterms:created xsi:type="dcterms:W3CDTF">2016-03-15T07:52:22Z</dcterms:created>
  <dcterms:modified xsi:type="dcterms:W3CDTF">2019-03-19T11:42:13Z</dcterms:modified>
</cp:coreProperties>
</file>