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7" r:id="rId2"/>
    <p:sldId id="258" r:id="rId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3" autoAdjust="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/>
            </a:pPr>
            <a:r>
              <a:rPr lang="ru-RU" sz="2000" dirty="0" smtClean="0"/>
              <a:t>Государственный долг</a:t>
            </a:r>
            <a:endParaRPr lang="ru-RU" sz="2000" dirty="0"/>
          </a:p>
        </c:rich>
      </c:tx>
      <c:layout>
        <c:manualLayout>
          <c:xMode val="edge"/>
          <c:yMode val="edge"/>
          <c:x val="0.22731754532597037"/>
          <c:y val="9.2825943316240007E-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7615980521938239E-2"/>
          <c:y val="0.23797940579701671"/>
          <c:w val="0.96711813006354974"/>
          <c:h val="0.719913978856150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Структра</c:v>
                </c:pt>
              </c:strCache>
            </c:strRef>
          </c:tx>
          <c:explosion val="25"/>
          <c:dPt>
            <c:idx val="1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2">
                  <a:lumMod val="50000"/>
                </a:schemeClr>
              </a:solidFill>
            </c:spPr>
          </c:dPt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tx2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</c:dLbl>
            <c:dLbl>
              <c:idx val="1"/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tx2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0.110313243003569"/>
                  <c:y val="-2.462061963875359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tx2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Percent val="1"/>
            </c:dLbl>
            <c:txPr>
              <a:bodyPr/>
              <a:lstStyle/>
              <a:p>
                <a:pPr>
                  <a:defRPr b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Кредиты кредитных организаций </c:v>
                </c:pt>
                <c:pt idx="1">
                  <c:v>Бюджетные кредиты</c:v>
                </c:pt>
                <c:pt idx="2">
                  <c:v>Государственные гарантии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28.281487506308885</c:v>
                </c:pt>
                <c:pt idx="1">
                  <c:v>70.693139496944937</c:v>
                </c:pt>
                <c:pt idx="2">
                  <c:v>1.0253729967461787</c:v>
                </c:pt>
              </c:numCache>
            </c:numRef>
          </c:val>
        </c:ser>
        <c:dLbls>
          <c:showPercent val="1"/>
        </c:dLbls>
      </c:pie3DChart>
      <c:spPr>
        <a:noFill/>
      </c:spPr>
    </c:plotArea>
    <c:legend>
      <c:legendPos val="t"/>
      <c:layout>
        <c:manualLayout>
          <c:xMode val="edge"/>
          <c:yMode val="edge"/>
          <c:x val="0.19917914017086619"/>
          <c:y val="6.6945777954496313E-2"/>
          <c:w val="0.77420919735565452"/>
          <c:h val="0.24926159520287222"/>
        </c:manualLayout>
      </c:layout>
      <c:txPr>
        <a:bodyPr/>
        <a:lstStyle/>
        <a:p>
          <a:pPr>
            <a:defRPr sz="1700">
              <a:solidFill>
                <a:schemeClr val="accent2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Муниципальный</a:t>
            </a:r>
            <a:r>
              <a:rPr lang="ru-RU" sz="2000" baseline="0" dirty="0" smtClean="0">
                <a:latin typeface="Times New Roman" pitchFamily="18" charset="0"/>
                <a:cs typeface="Times New Roman" pitchFamily="18" charset="0"/>
              </a:rPr>
              <a:t> долг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9060200050631898"/>
          <c:y val="9.2825943316239955E-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8796084119273308E-2"/>
          <c:y val="0.27949221854491318"/>
          <c:w val="0.93860882488466668"/>
          <c:h val="0.692586423145965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1"/>
          <c:dPt>
            <c:idx val="1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2"/>
            <c:spPr>
              <a:solidFill>
                <a:srgbClr val="A5644E">
                  <a:lumMod val="50000"/>
                </a:srgbClr>
              </a:solidFill>
            </c:spPr>
          </c:dPt>
          <c:dLbls>
            <c:dLbl>
              <c:idx val="0"/>
              <c:numFmt formatCode="0.0%" sourceLinked="0"/>
              <c:spPr>
                <a:solidFill>
                  <a:srgbClr val="FBEEC9">
                    <a:alpha val="0"/>
                  </a:srgbClr>
                </a:solidFill>
              </c:spPr>
              <c:txPr>
                <a:bodyPr/>
                <a:lstStyle/>
                <a:p>
                  <a:pPr>
                    <a:defRPr b="1">
                      <a:solidFill>
                        <a:schemeClr val="tx2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1"/>
              <c:layout>
                <c:manualLayout>
                  <c:x val="0.11492916998293452"/>
                  <c:y val="6.9778065595050842E-2"/>
                </c:manualLayout>
              </c:layout>
              <c:numFmt formatCode="0.0%" sourceLinked="0"/>
              <c:spPr>
                <a:solidFill>
                  <a:srgbClr val="FBEEC9">
                    <a:alpha val="0"/>
                  </a:srgbClr>
                </a:solidFill>
              </c:spPr>
              <c:txPr>
                <a:bodyPr/>
                <a:lstStyle/>
                <a:p>
                  <a:pPr>
                    <a:defRPr b="1">
                      <a:solidFill>
                        <a:schemeClr val="tx2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Percent val="1"/>
            </c:dLbl>
            <c:dLbl>
              <c:idx val="2"/>
              <c:layout>
                <c:manualLayout>
                  <c:x val="0.19693690682820311"/>
                  <c:y val="-0.11564413164619135"/>
                </c:manualLayout>
              </c:layout>
              <c:numFmt formatCode="0.0%" sourceLinked="0"/>
              <c:spPr>
                <a:solidFill>
                  <a:srgbClr val="FBEEC9">
                    <a:alpha val="0"/>
                  </a:srgbClr>
                </a:solidFill>
              </c:spPr>
              <c:txPr>
                <a:bodyPr/>
                <a:lstStyle/>
                <a:p>
                  <a:pPr>
                    <a:defRPr b="1">
                      <a:solidFill>
                        <a:schemeClr val="tx2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Percent val="1"/>
            </c:dLbl>
            <c:numFmt formatCode="0.0%" sourceLinked="0"/>
            <c:spPr>
              <a:solidFill>
                <a:srgbClr val="FBEEC9">
                  <a:alpha val="0"/>
                </a:srgbClr>
              </a:solidFill>
            </c:spPr>
            <c:txPr>
              <a:bodyPr/>
              <a:lstStyle/>
              <a:p>
                <a:pPr>
                  <a:defRPr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Кредиты кредитных организаций</c:v>
                </c:pt>
                <c:pt idx="1">
                  <c:v>Бюджетные кредиты</c:v>
                </c:pt>
                <c:pt idx="2">
                  <c:v>Муниципальные гарантии 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53.83</c:v>
                </c:pt>
                <c:pt idx="1">
                  <c:v>16.32</c:v>
                </c:pt>
                <c:pt idx="2">
                  <c:v>29.85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700" b="0" i="0" u="none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A92F7A5-5437-4EAE-A94E-132111C64F1E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92F7A5-5437-4EAE-A94E-132111C64F1E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A92F7A5-5437-4EAE-A94E-132111C64F1E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92F7A5-5437-4EAE-A94E-132111C64F1E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92F7A5-5437-4EAE-A94E-132111C64F1E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92F7A5-5437-4EAE-A94E-132111C64F1E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A92F7A5-5437-4EAE-A94E-132111C64F1E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93016" cy="864096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государственного и муниципального долга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Кировской области по состоянию  на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01.0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.2016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51520" y="1124744"/>
          <a:ext cx="424847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</p:nvPr>
        </p:nvGraphicFramePr>
        <p:xfrm>
          <a:off x="4563454" y="1098766"/>
          <a:ext cx="4185010" cy="5498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65024" cy="864096"/>
          </a:xfrm>
          <a:effectLst>
            <a:outerShdw blurRad="50800" dist="50800" dir="5400000" sx="1000" sy="1000" algn="ctr" rotWithShape="0">
              <a:schemeClr val="tx2">
                <a:lumMod val="20000"/>
                <a:lumOff val="80000"/>
              </a:schemeClr>
            </a:outerShdw>
          </a:effectLst>
        </p:spPr>
        <p:txBody>
          <a:bodyPr wrap="square"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 государственном и муниципальном долге Кировской области по состоянию на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01.05.2016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539552" y="1268760"/>
          <a:ext cx="7992888" cy="45110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736304"/>
                <a:gridCol w="2592288"/>
                <a:gridCol w="2664296"/>
              </a:tblGrid>
              <a:tr h="6309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Виды</a:t>
                      </a:r>
                      <a:r>
                        <a:rPr lang="ru-RU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долговых обязательств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долг, тыс. рублей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Муниципальный долг, тыс. рублей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751163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Кредиты, полученные от кредитных организаций </a:t>
                      </a:r>
                    </a:p>
                    <a:p>
                      <a:pPr algn="l"/>
                      <a:endParaRPr lang="ru-RU" sz="8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7 506</a:t>
                      </a:r>
                      <a:r>
                        <a:rPr lang="ru-RU" sz="1800" b="0" i="0" u="none" strike="noStrike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>
                          <a:solidFill>
                            <a:srgbClr val="271D18"/>
                          </a:solidFill>
                          <a:latin typeface="Times New Roman"/>
                        </a:rPr>
                        <a:t>340,0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1 962 760,8</a:t>
                      </a:r>
                      <a:endParaRPr lang="ru-RU" sz="1800" b="0" i="0" u="none" strike="noStrike" dirty="0">
                        <a:solidFill>
                          <a:srgbClr val="271D18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14782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кредиты, полученные</a:t>
                      </a:r>
                      <a:r>
                        <a:rPr lang="ru-RU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других бюджетов бюджетной системы Российской Федерации</a:t>
                      </a:r>
                    </a:p>
                    <a:p>
                      <a:pPr algn="l"/>
                      <a:endParaRPr lang="ru-RU" sz="800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271D18"/>
                          </a:solidFill>
                          <a:latin typeface="Times New Roman"/>
                        </a:rPr>
                        <a:t>18 763 042,1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595</a:t>
                      </a:r>
                      <a:r>
                        <a:rPr lang="ru-RU" sz="1800" b="0" i="0" u="none" strike="noStrike" baseline="0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 154,6</a:t>
                      </a:r>
                      <a:endParaRPr lang="ru-RU" sz="1800" b="0" i="0" u="none" strike="noStrike" dirty="0">
                        <a:solidFill>
                          <a:srgbClr val="271D18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97340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Государственные</a:t>
                      </a:r>
                      <a:r>
                        <a:rPr lang="ru-RU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(муниципальные) г</a:t>
                      </a:r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арантии</a:t>
                      </a:r>
                    </a:p>
                    <a:p>
                      <a:pPr algn="l"/>
                      <a:endParaRPr lang="ru-RU" sz="8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27</a:t>
                      </a:r>
                      <a:r>
                        <a:rPr lang="en-US" sz="1800" b="0" i="0" u="none" strike="noStrike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800" b="0" i="0" u="none" strike="noStrike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1</a:t>
                      </a:r>
                      <a:r>
                        <a:rPr lang="en-US" sz="1800" b="0" i="0" u="none" strike="noStrike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49</a:t>
                      </a:r>
                      <a:r>
                        <a:rPr lang="ru-RU" sz="1800" b="0" i="0" u="none" strike="noStrike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,</a:t>
                      </a:r>
                      <a:r>
                        <a:rPr lang="en-US" sz="1800" b="0" i="0" u="none" strike="noStrike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rgbClr val="271D18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1</a:t>
                      </a:r>
                      <a:r>
                        <a:rPr lang="ru-RU" sz="1800" b="0" i="0" u="none" strike="noStrike" baseline="0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 088 492,6</a:t>
                      </a:r>
                      <a:endParaRPr lang="ru-RU" sz="1800" b="0" i="0" u="none" strike="noStrike" dirty="0">
                        <a:solidFill>
                          <a:srgbClr val="271D18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480744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  <a:p>
                      <a:pPr algn="l"/>
                      <a:endParaRPr lang="ru-RU" sz="8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26 541 531,8</a:t>
                      </a:r>
                      <a:endParaRPr lang="ru-RU" sz="1800" b="0" i="0" u="none" strike="noStrike" dirty="0">
                        <a:solidFill>
                          <a:srgbClr val="271D18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271D18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1800" b="0" i="0" u="none" strike="noStrike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646</a:t>
                      </a:r>
                      <a:r>
                        <a:rPr lang="ru-RU" sz="1800" b="0" i="0" u="none" strike="noStrike" baseline="0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 408,0</a:t>
                      </a:r>
                      <a:endParaRPr lang="ru-RU" sz="1800" b="0" i="0" u="none" strike="noStrike" dirty="0">
                        <a:solidFill>
                          <a:srgbClr val="271D18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329</TotalTime>
  <Words>91</Words>
  <Application>Microsoft Office PowerPoint</Application>
  <PresentationFormat>Экран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Эркер</vt:lpstr>
      <vt:lpstr>Структура государственного и муниципального долга  Кировской области по состоянию  на 01.05.2016</vt:lpstr>
      <vt:lpstr>Информация о государственном и муниципальном долге Кировской области по состоянию на 01.05.2016</vt:lpstr>
    </vt:vector>
  </TitlesOfParts>
  <Company>Департамент финансов Кировской области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Долговые обязательства Кировской области</dc:title>
  <dc:creator>smorkalova</dc:creator>
  <cp:lastModifiedBy>KROTOVA</cp:lastModifiedBy>
  <cp:revision>57</cp:revision>
  <dcterms:created xsi:type="dcterms:W3CDTF">2016-03-15T07:52:22Z</dcterms:created>
  <dcterms:modified xsi:type="dcterms:W3CDTF">2016-05-16T14:00:07Z</dcterms:modified>
</cp:coreProperties>
</file>